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jpg" ContentType="image/jp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77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  <p:sldId id="274" r:id="rId20"/>
    <p:sldId id="275" r:id="rId21"/>
    <p:sldId id="276" r:id="rId22"/>
    <p:sldId id="277" r:id="rId23"/>
    <p:sldId id="278" r:id="rId24"/>
    <p:sldId id="279" r:id="rId25"/>
    <p:sldId id="280" r:id="rId26"/>
    <p:sldId id="281" r:id="rId27"/>
    <p:sldId id="282" r:id="rId28"/>
    <p:sldId id="283" r:id="rId29"/>
    <p:sldId id="284" r:id="rId30"/>
    <p:sldId id="285" r:id="rId31"/>
    <p:sldId id="286" r:id="rId32"/>
    <p:sldId id="287" r:id="rId33"/>
    <p:sldId id="288" r:id="rId34"/>
    <p:sldId id="289" r:id="rId35"/>
    <p:sldId id="290" r:id="rId36"/>
    <p:sldId id="291" r:id="rId37"/>
    <p:sldId id="292" r:id="rId38"/>
    <p:sldId id="293" r:id="rId39"/>
    <p:sldId id="294" r:id="rId40"/>
    <p:sldId id="295" r:id="rId41"/>
    <p:sldId id="296" r:id="rId42"/>
    <p:sldId id="297" r:id="rId43"/>
    <p:sldId id="298" r:id="rId44"/>
    <p:sldId id="299" r:id="rId45"/>
    <p:sldId id="300" r:id="rId46"/>
    <p:sldId id="301" r:id="rId47"/>
    <p:sldId id="302" r:id="rId48"/>
    <p:sldId id="303" r:id="rId49"/>
    <p:sldId id="304" r:id="rId50"/>
    <p:sldId id="305" r:id="rId51"/>
    <p:sldId id="306" r:id="rId52"/>
    <p:sldId id="307" r:id="rId53"/>
    <p:sldId id="308" r:id="rId54"/>
    <p:sldId id="309" r:id="rId55"/>
    <p:sldId id="310" r:id="rId56"/>
    <p:sldId id="311" r:id="rId57"/>
    <p:sldId id="312" r:id="rId58"/>
    <p:sldId id="313" r:id="rId59"/>
    <p:sldId id="314" r:id="rId60"/>
    <p:sldId id="315" r:id="rId61"/>
    <p:sldId id="316" r:id="rId62"/>
    <p:sldId id="317" r:id="rId63"/>
    <p:sldId id="318" r:id="rId64"/>
    <p:sldId id="319" r:id="rId65"/>
    <p:sldId id="320" r:id="rId66"/>
    <p:sldId id="321" r:id="rId67"/>
    <p:sldId id="322" r:id="rId68"/>
    <p:sldId id="323" r:id="rId69"/>
    <p:sldId id="324" r:id="rId70"/>
    <p:sldId id="325" r:id="rId71"/>
    <p:sldId id="326" r:id="rId72"/>
    <p:sldId id="327" r:id="rId73"/>
    <p:sldId id="328" r:id="rId74"/>
    <p:sldId id="329" r:id="rId75"/>
    <p:sldId id="330" r:id="rId76"/>
  </p:sldIdLst>
  <p:sldSz cx="9144000" cy="6858000" type="screen4x3"/>
  <p:notesSz cx="9144000" cy="6858000"/>
  <p:defaultTextStyle>
    <a:defPPr>
      <a:defRPr lang="pt-BR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880">
          <p15:clr>
            <a:srgbClr val="A4A3A4"/>
          </p15:clr>
        </p15:guide>
        <p15:guide id="2" pos="216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74969" autoAdjust="0"/>
  </p:normalViewPr>
  <p:slideViewPr>
    <p:cSldViewPr>
      <p:cViewPr varScale="1">
        <p:scale>
          <a:sx n="76" d="100"/>
          <a:sy n="76" d="100"/>
        </p:scale>
        <p:origin x="936" y="96"/>
      </p:cViewPr>
      <p:guideLst>
        <p:guide orient="horz" pos="2880"/>
        <p:guide pos="216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viewProps" Target="viewProps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presProps" Target="presProps.xml"/><Relationship Id="rId81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theme" Target="theme/theme1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Cabeçalh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3" name="Espaço Reservado para Data 2"/>
          <p:cNvSpPr>
            <a:spLocks noGrp="1"/>
          </p:cNvSpPr>
          <p:nvPr>
            <p:ph type="dt" idx="1"/>
          </p:nvPr>
        </p:nvSpPr>
        <p:spPr>
          <a:xfrm>
            <a:off x="5180013" y="0"/>
            <a:ext cx="3962400" cy="3444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ADE1750-D9C1-4F7D-B2C9-26B0E6630ED8}" type="datetimeFigureOut">
              <a:rPr lang="pt-BR" smtClean="0"/>
              <a:t>10/09/2018</a:t>
            </a:fld>
            <a:endParaRPr lang="pt-BR"/>
          </a:p>
        </p:txBody>
      </p:sp>
      <p:sp>
        <p:nvSpPr>
          <p:cNvPr id="4" name="Espaço Reservado para Imagem de Slide 3"/>
          <p:cNvSpPr>
            <a:spLocks noGrp="1" noRot="1" noChangeAspect="1"/>
          </p:cNvSpPr>
          <p:nvPr>
            <p:ph type="sldImg" idx="2"/>
          </p:nvPr>
        </p:nvSpPr>
        <p:spPr>
          <a:xfrm>
            <a:off x="3028950" y="857250"/>
            <a:ext cx="3086100" cy="231457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pt-BR"/>
          </a:p>
        </p:txBody>
      </p:sp>
      <p:sp>
        <p:nvSpPr>
          <p:cNvPr id="5" name="Espaço Reservado para Anotações 4"/>
          <p:cNvSpPr>
            <a:spLocks noGrp="1"/>
          </p:cNvSpPr>
          <p:nvPr>
            <p:ph type="body" sz="quarter" idx="3"/>
          </p:nvPr>
        </p:nvSpPr>
        <p:spPr>
          <a:xfrm>
            <a:off x="914400" y="3300413"/>
            <a:ext cx="7315200" cy="270033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pt-BR"/>
              <a:t>Editar estilos de texto Mestre</a:t>
            </a:r>
          </a:p>
          <a:p>
            <a:pPr lvl="1"/>
            <a:r>
              <a:rPr lang="pt-BR"/>
              <a:t>Segundo nível</a:t>
            </a:r>
          </a:p>
          <a:p>
            <a:pPr lvl="2"/>
            <a:r>
              <a:rPr lang="pt-BR"/>
              <a:t>Terceiro nível</a:t>
            </a:r>
          </a:p>
          <a:p>
            <a:pPr lvl="3"/>
            <a:r>
              <a:rPr lang="pt-BR"/>
              <a:t>Quarto nível</a:t>
            </a:r>
          </a:p>
          <a:p>
            <a:pPr lvl="4"/>
            <a:r>
              <a:rPr lang="pt-BR"/>
              <a:t>Quinto nível</a:t>
            </a:r>
          </a:p>
        </p:txBody>
      </p:sp>
      <p:sp>
        <p:nvSpPr>
          <p:cNvPr id="6" name="Espaço Reservado para Rodapé 5"/>
          <p:cNvSpPr>
            <a:spLocks noGrp="1"/>
          </p:cNvSpPr>
          <p:nvPr>
            <p:ph type="ftr" sz="quarter" idx="4"/>
          </p:nvPr>
        </p:nvSpPr>
        <p:spPr>
          <a:xfrm>
            <a:off x="0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pt-BR"/>
          </a:p>
        </p:txBody>
      </p:sp>
      <p:sp>
        <p:nvSpPr>
          <p:cNvPr id="7" name="Espaço Reservado para Número de Slide 6"/>
          <p:cNvSpPr>
            <a:spLocks noGrp="1"/>
          </p:cNvSpPr>
          <p:nvPr>
            <p:ph type="sldNum" sz="quarter" idx="5"/>
          </p:nvPr>
        </p:nvSpPr>
        <p:spPr>
          <a:xfrm>
            <a:off x="5180013" y="6513513"/>
            <a:ext cx="3962400" cy="3444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CEBB4EDC-35B6-4FEB-A77C-E1EB000079A6}" type="slidenum">
              <a:rPr lang="pt-BR" smtClean="0"/>
              <a:t>‹nº›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784718005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Espaço Reservado para Imagem de Slide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Espaço Reservado para Anotaçõe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pt-BR" dirty="0"/>
          </a:p>
        </p:txBody>
      </p:sp>
      <p:sp>
        <p:nvSpPr>
          <p:cNvPr id="4" name="Espaço Reservado para Número de Slide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EBB4EDC-35B6-4FEB-A77C-E1EB000079A6}" type="slidenum">
              <a:rPr lang="pt-BR" smtClean="0"/>
              <a:t>6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801997521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ctrTitle"/>
          </p:nvPr>
        </p:nvSpPr>
        <p:spPr>
          <a:xfrm>
            <a:off x="2226309" y="319849"/>
            <a:ext cx="4691380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subTitle" idx="4"/>
          </p:nvPr>
        </p:nvSpPr>
        <p:spPr>
          <a:xfrm>
            <a:off x="1371600" y="3840480"/>
            <a:ext cx="6400800" cy="17145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/>
        <p:txBody>
          <a:bodyPr lIns="0" tIns="0" rIns="0" bIns="0"/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wo Content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bk object 16"/>
          <p:cNvSpPr/>
          <p:nvPr/>
        </p:nvSpPr>
        <p:spPr>
          <a:xfrm>
            <a:off x="179511" y="4207831"/>
            <a:ext cx="4582795" cy="18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sz="half" idx="2"/>
          </p:nvPr>
        </p:nvSpPr>
        <p:spPr>
          <a:xfrm>
            <a:off x="45720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sz="half" idx="3"/>
          </p:nvPr>
        </p:nvSpPr>
        <p:spPr>
          <a:xfrm>
            <a:off x="4709160" y="1577340"/>
            <a:ext cx="3977640" cy="452628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/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6" name="Holder 6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9/10/2018</a:t>
            </a:fld>
            <a:endParaRPr lang="en-US"/>
          </a:p>
        </p:txBody>
      </p:sp>
      <p:sp>
        <p:nvSpPr>
          <p:cNvPr id="7" name="Holder 7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/>
        <p:txBody>
          <a:bodyPr lIns="0" tIns="0" rIns="0" bIns="0"/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9/10/2018</a:t>
            </a:fld>
            <a:endParaRPr lang="en-US"/>
          </a:p>
        </p:txBody>
      </p:sp>
      <p:sp>
        <p:nvSpPr>
          <p:cNvPr id="5" name="Holder 5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ftr" sz="quarter" idx="5"/>
          </p:nvPr>
        </p:nvSpPr>
        <p:spPr/>
        <p:txBody>
          <a:bodyPr lIns="0" tIns="0" rIns="0" bIns="0"/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dt" sz="half" idx="6"/>
          </p:nvPr>
        </p:nvSpPr>
        <p:spPr/>
        <p:txBody>
          <a:bodyPr lIns="0" tIns="0" rIns="0" bIns="0"/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9/10/2018</a:t>
            </a:fld>
            <a:endParaRPr lang="en-US"/>
          </a:p>
        </p:txBody>
      </p:sp>
      <p:sp>
        <p:nvSpPr>
          <p:cNvPr id="4" name="Holder 4"/>
          <p:cNvSpPr>
            <a:spLocks noGrp="1"/>
          </p:cNvSpPr>
          <p:nvPr>
            <p:ph type="sldNum" sz="quarter" idx="7"/>
          </p:nvPr>
        </p:nvSpPr>
        <p:spPr/>
        <p:txBody>
          <a:bodyPr lIns="0" tIns="0" rIns="0" bIns="0"/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older 2"/>
          <p:cNvSpPr>
            <a:spLocks noGrp="1"/>
          </p:cNvSpPr>
          <p:nvPr>
            <p:ph type="title"/>
          </p:nvPr>
        </p:nvSpPr>
        <p:spPr>
          <a:xfrm>
            <a:off x="1628432" y="319849"/>
            <a:ext cx="5887135" cy="54356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cs typeface="Arial"/>
              </a:defRPr>
            </a:lvl1pPr>
          </a:lstStyle>
          <a:p>
            <a:endParaRPr/>
          </a:p>
        </p:txBody>
      </p:sp>
      <p:sp>
        <p:nvSpPr>
          <p:cNvPr id="3" name="Holder 3"/>
          <p:cNvSpPr>
            <a:spLocks noGrp="1"/>
          </p:cNvSpPr>
          <p:nvPr>
            <p:ph type="body" idx="1"/>
          </p:nvPr>
        </p:nvSpPr>
        <p:spPr>
          <a:xfrm>
            <a:off x="511555" y="1714754"/>
            <a:ext cx="8067675" cy="3550285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b="0" i="0">
                <a:solidFill>
                  <a:schemeClr val="tx1"/>
                </a:solidFill>
              </a:defRPr>
            </a:lvl1pPr>
          </a:lstStyle>
          <a:p>
            <a:endParaRPr/>
          </a:p>
        </p:txBody>
      </p:sp>
      <p:sp>
        <p:nvSpPr>
          <p:cNvPr id="4" name="Holder 4"/>
          <p:cNvSpPr>
            <a:spLocks noGrp="1"/>
          </p:cNvSpPr>
          <p:nvPr>
            <p:ph type="ftr" sz="quarter" idx="5"/>
          </p:nvPr>
        </p:nvSpPr>
        <p:spPr>
          <a:xfrm>
            <a:off x="3108960" y="6377940"/>
            <a:ext cx="292608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ctr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/>
          </a:p>
        </p:txBody>
      </p:sp>
      <p:sp>
        <p:nvSpPr>
          <p:cNvPr id="5" name="Holder 5"/>
          <p:cNvSpPr>
            <a:spLocks noGrp="1"/>
          </p:cNvSpPr>
          <p:nvPr>
            <p:ph type="dt" sz="half" idx="6"/>
          </p:nvPr>
        </p:nvSpPr>
        <p:spPr>
          <a:xfrm>
            <a:off x="457200" y="6377940"/>
            <a:ext cx="2103120" cy="342900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 algn="l">
              <a:defRPr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/>
              <a:t>9/10/2018</a:t>
            </a:fld>
            <a:endParaRPr lang="en-US"/>
          </a:p>
        </p:txBody>
      </p:sp>
      <p:sp>
        <p:nvSpPr>
          <p:cNvPr id="6" name="Holder 6"/>
          <p:cNvSpPr>
            <a:spLocks noGrp="1"/>
          </p:cNvSpPr>
          <p:nvPr>
            <p:ph type="sldNum" sz="quarter" idx="7"/>
          </p:nvPr>
        </p:nvSpPr>
        <p:spPr>
          <a:xfrm>
            <a:off x="8400415" y="6435547"/>
            <a:ext cx="219075" cy="353059"/>
          </a:xfrm>
          <a:prstGeom prst="rect">
            <a:avLst/>
          </a:prstGeom>
        </p:spPr>
        <p:txBody>
          <a:bodyPr wrap="square" lIns="0" tIns="0" rIns="0" bIns="0">
            <a:spAutoFit/>
          </a:bodyPr>
          <a:lstStyle>
            <a:lvl1pPr>
              <a:defRPr sz="1200" b="0" i="0">
                <a:solidFill>
                  <a:srgbClr val="898989"/>
                </a:solidFill>
                <a:latin typeface="Arial"/>
                <a:cs typeface="Arial"/>
              </a:defRPr>
            </a:lvl1pPr>
          </a:lstStyle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‹nº›</a:t>
            </a:fld>
            <a:endParaRPr spc="-5" dirty="0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</p:sldLayoutIdLst>
  <p:txStyles>
    <p:titleStyle>
      <a:lvl1pPr>
        <a:defRPr>
          <a:latin typeface="+mj-lt"/>
          <a:ea typeface="+mj-ea"/>
          <a:cs typeface="+mj-cs"/>
        </a:defRPr>
      </a:lvl1pPr>
    </p:titleStyle>
    <p:body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bodyStyle>
    <p:otherStyle>
      <a:lvl1pPr marL="0">
        <a:defRPr>
          <a:latin typeface="+mn-lt"/>
          <a:ea typeface="+mn-ea"/>
          <a:cs typeface="+mn-cs"/>
        </a:defRPr>
      </a:lvl1pPr>
      <a:lvl2pPr marL="457200">
        <a:defRPr>
          <a:latin typeface="+mn-lt"/>
          <a:ea typeface="+mn-ea"/>
          <a:cs typeface="+mn-cs"/>
        </a:defRPr>
      </a:lvl2pPr>
      <a:lvl3pPr marL="914400">
        <a:defRPr>
          <a:latin typeface="+mn-lt"/>
          <a:ea typeface="+mn-ea"/>
          <a:cs typeface="+mn-cs"/>
        </a:defRPr>
      </a:lvl3pPr>
      <a:lvl4pPr marL="1371600">
        <a:defRPr>
          <a:latin typeface="+mn-lt"/>
          <a:ea typeface="+mn-ea"/>
          <a:cs typeface="+mn-cs"/>
        </a:defRPr>
      </a:lvl4pPr>
      <a:lvl5pPr marL="1828800">
        <a:defRPr>
          <a:latin typeface="+mn-lt"/>
          <a:ea typeface="+mn-ea"/>
          <a:cs typeface="+mn-cs"/>
        </a:defRPr>
      </a:lvl5pPr>
      <a:lvl6pPr marL="2286000">
        <a:defRPr>
          <a:latin typeface="+mn-lt"/>
          <a:ea typeface="+mn-ea"/>
          <a:cs typeface="+mn-cs"/>
        </a:defRPr>
      </a:lvl6pPr>
      <a:lvl7pPr marL="2743200">
        <a:defRPr>
          <a:latin typeface="+mn-lt"/>
          <a:ea typeface="+mn-ea"/>
          <a:cs typeface="+mn-cs"/>
        </a:defRPr>
      </a:lvl7pPr>
      <a:lvl8pPr marL="3200400">
        <a:defRPr>
          <a:latin typeface="+mn-lt"/>
          <a:ea typeface="+mn-ea"/>
          <a:cs typeface="+mn-cs"/>
        </a:defRPr>
      </a:lvl8pPr>
      <a:lvl9pPr marL="3657600">
        <a:defRPr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hyperlink" Target="https://disc2017.geosci.xyz/" TargetMode="Externa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23.png"/><Relationship Id="rId7" Type="http://schemas.openxmlformats.org/officeDocument/2006/relationships/image" Target="../media/image27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6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24.png"/><Relationship Id="rId9" Type="http://schemas.openxmlformats.org/officeDocument/2006/relationships/image" Target="../media/image2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3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7.png"/><Relationship Id="rId4" Type="http://schemas.openxmlformats.org/officeDocument/2006/relationships/image" Target="../media/image3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hyperlink" Target="http://em.geosci.xyz/apps.html" TargetMode="External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4.png"/><Relationship Id="rId4" Type="http://schemas.openxmlformats.org/officeDocument/2006/relationships/image" Target="../media/image43.jp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9.png"/><Relationship Id="rId4" Type="http://schemas.openxmlformats.org/officeDocument/2006/relationships/image" Target="../media/image48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7" Type="http://schemas.openxmlformats.org/officeDocument/2006/relationships/image" Target="../media/image55.png"/><Relationship Id="rId2" Type="http://schemas.openxmlformats.org/officeDocument/2006/relationships/image" Target="../media/image50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4.png"/><Relationship Id="rId5" Type="http://schemas.openxmlformats.org/officeDocument/2006/relationships/image" Target="../media/image53.png"/><Relationship Id="rId4" Type="http://schemas.openxmlformats.org/officeDocument/2006/relationships/image" Target="../media/image52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image" Target="../media/image5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0.png"/><Relationship Id="rId5" Type="http://schemas.openxmlformats.org/officeDocument/2006/relationships/image" Target="../media/image59.png"/><Relationship Id="rId4" Type="http://schemas.openxmlformats.org/officeDocument/2006/relationships/image" Target="../media/image5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7" Type="http://schemas.openxmlformats.org/officeDocument/2006/relationships/image" Target="../media/image66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7" Type="http://schemas.openxmlformats.org/officeDocument/2006/relationships/image" Target="../media/image69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8.png"/><Relationship Id="rId5" Type="http://schemas.openxmlformats.org/officeDocument/2006/relationships/image" Target="../media/image66.jpg"/><Relationship Id="rId4" Type="http://schemas.openxmlformats.org/officeDocument/2006/relationships/image" Target="../media/image65.jp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0.png"/><Relationship Id="rId4" Type="http://schemas.openxmlformats.org/officeDocument/2006/relationships/image" Target="../media/image66.jp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jpg"/><Relationship Id="rId2" Type="http://schemas.openxmlformats.org/officeDocument/2006/relationships/image" Target="../media/image6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71.png"/><Relationship Id="rId5" Type="http://schemas.openxmlformats.org/officeDocument/2006/relationships/image" Target="../media/image72.png"/><Relationship Id="rId4" Type="http://schemas.openxmlformats.org/officeDocument/2006/relationships/image" Target="../media/image66.jp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75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image" Target="../media/image76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7" Type="http://schemas.openxmlformats.org/officeDocument/2006/relationships/image" Target="../media/image41.jpg"/><Relationship Id="rId2" Type="http://schemas.openxmlformats.org/officeDocument/2006/relationships/image" Target="../media/image77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42.jpg"/><Relationship Id="rId5" Type="http://schemas.openxmlformats.org/officeDocument/2006/relationships/image" Target="../media/image80.jpg"/><Relationship Id="rId4" Type="http://schemas.openxmlformats.org/officeDocument/2006/relationships/image" Target="../media/image79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7.png"/><Relationship Id="rId13" Type="http://schemas.openxmlformats.org/officeDocument/2006/relationships/image" Target="../media/image92.png"/><Relationship Id="rId3" Type="http://schemas.openxmlformats.org/officeDocument/2006/relationships/image" Target="../media/image82.png"/><Relationship Id="rId7" Type="http://schemas.openxmlformats.org/officeDocument/2006/relationships/image" Target="../media/image86.png"/><Relationship Id="rId12" Type="http://schemas.openxmlformats.org/officeDocument/2006/relationships/image" Target="../media/image91.png"/><Relationship Id="rId2" Type="http://schemas.openxmlformats.org/officeDocument/2006/relationships/image" Target="../media/image81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5.png"/><Relationship Id="rId11" Type="http://schemas.openxmlformats.org/officeDocument/2006/relationships/image" Target="../media/image90.png"/><Relationship Id="rId5" Type="http://schemas.openxmlformats.org/officeDocument/2006/relationships/image" Target="../media/image84.png"/><Relationship Id="rId10" Type="http://schemas.openxmlformats.org/officeDocument/2006/relationships/image" Target="../media/image89.png"/><Relationship Id="rId4" Type="http://schemas.openxmlformats.org/officeDocument/2006/relationships/image" Target="../media/image83.png"/><Relationship Id="rId9" Type="http://schemas.openxmlformats.org/officeDocument/2006/relationships/image" Target="../media/image88.png"/><Relationship Id="rId14" Type="http://schemas.openxmlformats.org/officeDocument/2006/relationships/image" Target="../media/image9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4.png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5.png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image" Target="../media/image96.png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2.png"/><Relationship Id="rId3" Type="http://schemas.openxmlformats.org/officeDocument/2006/relationships/image" Target="../media/image97.png"/><Relationship Id="rId7" Type="http://schemas.openxmlformats.org/officeDocument/2006/relationships/image" Target="../media/image101.pn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00.png"/><Relationship Id="rId5" Type="http://schemas.openxmlformats.org/officeDocument/2006/relationships/image" Target="../media/image99.png"/><Relationship Id="rId10" Type="http://schemas.openxmlformats.org/officeDocument/2006/relationships/image" Target="../media/image103.png"/><Relationship Id="rId4" Type="http://schemas.openxmlformats.org/officeDocument/2006/relationships/image" Target="../media/image98.png"/><Relationship Id="rId9" Type="http://schemas.openxmlformats.org/officeDocument/2006/relationships/image" Target="../media/image5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image" Target="../media/image104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7.png"/><Relationship Id="rId4" Type="http://schemas.openxmlformats.org/officeDocument/2006/relationships/image" Target="../media/image10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1.png"/><Relationship Id="rId4" Type="http://schemas.openxmlformats.org/officeDocument/2006/relationships/image" Target="../media/image110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5.png"/><Relationship Id="rId4" Type="http://schemas.openxmlformats.org/officeDocument/2006/relationships/image" Target="../media/image114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jpg"/><Relationship Id="rId2" Type="http://schemas.openxmlformats.org/officeDocument/2006/relationships/image" Target="../media/image116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18.jpg"/><Relationship Id="rId4" Type="http://schemas.openxmlformats.org/officeDocument/2006/relationships/image" Target="../media/image9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9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0.png"/><Relationship Id="rId3" Type="http://schemas.openxmlformats.org/officeDocument/2006/relationships/image" Target="../media/image62.png"/><Relationship Id="rId7" Type="http://schemas.openxmlformats.org/officeDocument/2006/relationships/image" Target="../media/image66.jp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5.jpg"/><Relationship Id="rId5" Type="http://schemas.openxmlformats.org/officeDocument/2006/relationships/image" Target="../media/image64.png"/><Relationship Id="rId4" Type="http://schemas.openxmlformats.org/officeDocument/2006/relationships/image" Target="../media/image63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2.png"/><Relationship Id="rId3" Type="http://schemas.openxmlformats.org/officeDocument/2006/relationships/image" Target="../media/image65.jpg"/><Relationship Id="rId7" Type="http://schemas.openxmlformats.org/officeDocument/2006/relationships/image" Target="../media/image12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2.png"/><Relationship Id="rId5" Type="http://schemas.openxmlformats.org/officeDocument/2006/relationships/image" Target="../media/image120.png"/><Relationship Id="rId4" Type="http://schemas.openxmlformats.org/officeDocument/2006/relationships/image" Target="../media/image66.jpg"/><Relationship Id="rId9" Type="http://schemas.openxmlformats.org/officeDocument/2006/relationships/image" Target="../media/image123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30.png"/><Relationship Id="rId3" Type="http://schemas.openxmlformats.org/officeDocument/2006/relationships/image" Target="../media/image125.png"/><Relationship Id="rId7" Type="http://schemas.openxmlformats.org/officeDocument/2006/relationships/image" Target="../media/image129.png"/><Relationship Id="rId2" Type="http://schemas.openxmlformats.org/officeDocument/2006/relationships/image" Target="../media/image1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28.png"/><Relationship Id="rId5" Type="http://schemas.openxmlformats.org/officeDocument/2006/relationships/image" Target="../media/image127.png"/><Relationship Id="rId4" Type="http://schemas.openxmlformats.org/officeDocument/2006/relationships/image" Target="../media/image126.png"/><Relationship Id="rId9" Type="http://schemas.openxmlformats.org/officeDocument/2006/relationships/image" Target="../media/image131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2.png"/><Relationship Id="rId2" Type="http://schemas.openxmlformats.org/officeDocument/2006/relationships/image" Target="../media/image127.png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135.png"/><Relationship Id="rId5" Type="http://schemas.openxmlformats.org/officeDocument/2006/relationships/image" Target="../media/image134.png"/><Relationship Id="rId4" Type="http://schemas.openxmlformats.org/officeDocument/2006/relationships/image" Target="../media/image133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image" Target="../media/image61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37.png"/><Relationship Id="rId4" Type="http://schemas.openxmlformats.org/officeDocument/2006/relationships/image" Target="../media/image136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8.png"/><Relationship Id="rId2" Type="http://schemas.openxmlformats.org/officeDocument/2006/relationships/image" Target="../media/image117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41.png"/><Relationship Id="rId5" Type="http://schemas.openxmlformats.org/officeDocument/2006/relationships/image" Target="../media/image140.png"/><Relationship Id="rId4" Type="http://schemas.openxmlformats.org/officeDocument/2006/relationships/image" Target="../media/image139.png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3.jpg"/><Relationship Id="rId2" Type="http://schemas.openxmlformats.org/officeDocument/2006/relationships/image" Target="../media/image142.jpg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4.jpg"/><Relationship Id="rId2" Type="http://schemas.openxmlformats.org/officeDocument/2006/relationships/image" Target="../media/image143.jpg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6.jpg"/><Relationship Id="rId2" Type="http://schemas.openxmlformats.org/officeDocument/2006/relationships/image" Target="../media/image145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4.jp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8.png"/><Relationship Id="rId2" Type="http://schemas.openxmlformats.org/officeDocument/2006/relationships/image" Target="../media/image14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jp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0.png"/><Relationship Id="rId2" Type="http://schemas.openxmlformats.org/officeDocument/2006/relationships/image" Target="../media/image14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46.jp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1.jp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2.jpg"/><Relationship Id="rId2" Type="http://schemas.openxmlformats.org/officeDocument/2006/relationships/image" Target="../media/image144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3.png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4.jpg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5.jpg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6.pn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9.png"/><Relationship Id="rId4" Type="http://schemas.openxmlformats.org/officeDocument/2006/relationships/image" Target="../media/image15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jpg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0.jpg"/><Relationship Id="rId2" Type="http://schemas.openxmlformats.org/officeDocument/2006/relationships/image" Target="../media/image157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9.png"/></Relationships>
</file>

<file path=ppt/slides/_rels/slide6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1.jpg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3.png"/><Relationship Id="rId2" Type="http://schemas.openxmlformats.org/officeDocument/2006/relationships/image" Target="../media/image162.jpg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57.jpg"/><Relationship Id="rId4" Type="http://schemas.openxmlformats.org/officeDocument/2006/relationships/image" Target="../media/image167.jpg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6.jpg"/><Relationship Id="rId2" Type="http://schemas.openxmlformats.org/officeDocument/2006/relationships/image" Target="../media/image165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8.png"/><Relationship Id="rId4" Type="http://schemas.openxmlformats.org/officeDocument/2006/relationships/image" Target="../media/image167.jp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0.jpg"/><Relationship Id="rId2" Type="http://schemas.openxmlformats.org/officeDocument/2006/relationships/image" Target="../media/image16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71.jpg"/><Relationship Id="rId5" Type="http://schemas.openxmlformats.org/officeDocument/2006/relationships/image" Target="../media/image168.png"/><Relationship Id="rId4" Type="http://schemas.openxmlformats.org/officeDocument/2006/relationships/image" Target="../media/image167.jp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2.jpg"/><Relationship Id="rId2" Type="http://schemas.openxmlformats.org/officeDocument/2006/relationships/image" Target="../media/image164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3.jpg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5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4.png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6.jpg"/><Relationship Id="rId2" Type="http://schemas.openxmlformats.org/officeDocument/2006/relationships/image" Target="../media/image177.jp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74.png"/><Relationship Id="rId4" Type="http://schemas.openxmlformats.org/officeDocument/2006/relationships/image" Target="../media/image178.jp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jpg"/><Relationship Id="rId7" Type="http://schemas.openxmlformats.org/officeDocument/2006/relationships/image" Target="../media/image181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0.png"/><Relationship Id="rId5" Type="http://schemas.openxmlformats.org/officeDocument/2006/relationships/image" Target="../media/image75.png"/><Relationship Id="rId4" Type="http://schemas.openxmlformats.org/officeDocument/2006/relationships/image" Target="../media/image179.png"/></Relationships>
</file>

<file path=ppt/slides/_rels/slide7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0.png"/><Relationship Id="rId3" Type="http://schemas.openxmlformats.org/officeDocument/2006/relationships/image" Target="../media/image66.jpg"/><Relationship Id="rId7" Type="http://schemas.openxmlformats.org/officeDocument/2006/relationships/image" Target="../media/image184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5" Type="http://schemas.openxmlformats.org/officeDocument/2006/relationships/image" Target="../media/image183.png"/><Relationship Id="rId10" Type="http://schemas.openxmlformats.org/officeDocument/2006/relationships/image" Target="../media/image185.png"/><Relationship Id="rId4" Type="http://schemas.openxmlformats.org/officeDocument/2006/relationships/image" Target="../media/image182.png"/><Relationship Id="rId9" Type="http://schemas.openxmlformats.org/officeDocument/2006/relationships/image" Target="../media/image181.png"/></Relationships>
</file>

<file path=ppt/slides/_rels/slide7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8.png"/><Relationship Id="rId13" Type="http://schemas.openxmlformats.org/officeDocument/2006/relationships/image" Target="../media/image190.png"/><Relationship Id="rId3" Type="http://schemas.openxmlformats.org/officeDocument/2006/relationships/image" Target="../media/image66.jpg"/><Relationship Id="rId7" Type="http://schemas.openxmlformats.org/officeDocument/2006/relationships/image" Target="../media/image75.png"/><Relationship Id="rId12" Type="http://schemas.openxmlformats.org/officeDocument/2006/relationships/image" Target="../media/image185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87.png"/><Relationship Id="rId11" Type="http://schemas.openxmlformats.org/officeDocument/2006/relationships/image" Target="../media/image181.png"/><Relationship Id="rId5" Type="http://schemas.openxmlformats.org/officeDocument/2006/relationships/image" Target="../media/image186.png"/><Relationship Id="rId10" Type="http://schemas.openxmlformats.org/officeDocument/2006/relationships/image" Target="../media/image180.png"/><Relationship Id="rId4" Type="http://schemas.openxmlformats.org/officeDocument/2006/relationships/image" Target="../media/image182.png"/><Relationship Id="rId9" Type="http://schemas.openxmlformats.org/officeDocument/2006/relationships/image" Target="../media/image189.png"/></Relationships>
</file>

<file path=ppt/slides/_rels/slide7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1.png"/><Relationship Id="rId13" Type="http://schemas.openxmlformats.org/officeDocument/2006/relationships/image" Target="../media/image193.png"/><Relationship Id="rId3" Type="http://schemas.openxmlformats.org/officeDocument/2006/relationships/image" Target="../media/image66.jpg"/><Relationship Id="rId7" Type="http://schemas.openxmlformats.org/officeDocument/2006/relationships/image" Target="../media/image180.png"/><Relationship Id="rId12" Type="http://schemas.openxmlformats.org/officeDocument/2006/relationships/image" Target="../media/image192.png"/><Relationship Id="rId2" Type="http://schemas.openxmlformats.org/officeDocument/2006/relationships/image" Target="../media/image65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5.png"/><Relationship Id="rId11" Type="http://schemas.openxmlformats.org/officeDocument/2006/relationships/image" Target="../media/image191.png"/><Relationship Id="rId5" Type="http://schemas.openxmlformats.org/officeDocument/2006/relationships/image" Target="../media/image186.png"/><Relationship Id="rId15" Type="http://schemas.openxmlformats.org/officeDocument/2006/relationships/image" Target="../media/image195.png"/><Relationship Id="rId10" Type="http://schemas.openxmlformats.org/officeDocument/2006/relationships/image" Target="../media/image190.png"/><Relationship Id="rId4" Type="http://schemas.openxmlformats.org/officeDocument/2006/relationships/image" Target="../media/image182.png"/><Relationship Id="rId9" Type="http://schemas.openxmlformats.org/officeDocument/2006/relationships/image" Target="../media/image185.png"/><Relationship Id="rId14" Type="http://schemas.openxmlformats.org/officeDocument/2006/relationships/image" Target="../media/image194.png"/></Relationships>
</file>

<file path=ppt/slides/_rels/slide7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6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g"/><Relationship Id="rId2" Type="http://schemas.openxmlformats.org/officeDocument/2006/relationships/image" Target="../media/image17.jp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363112" y="2266670"/>
            <a:ext cx="3266288" cy="997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algn="ctr">
              <a:lnSpc>
                <a:spcPct val="100000"/>
              </a:lnSpc>
              <a:spcBef>
                <a:spcPts val="100"/>
              </a:spcBef>
            </a:pPr>
            <a:r>
              <a:rPr lang="pt-BR" sz="3200" spc="-95" dirty="0"/>
              <a:t>Eletrorresistividade (</a:t>
            </a:r>
            <a:r>
              <a:rPr sz="3200" spc="-95" dirty="0"/>
              <a:t>DC</a:t>
            </a:r>
            <a:r>
              <a:rPr sz="3200" spc="-75" dirty="0"/>
              <a:t> </a:t>
            </a:r>
            <a:r>
              <a:rPr sz="3200" spc="-85" dirty="0"/>
              <a:t>Resistivity</a:t>
            </a:r>
            <a:r>
              <a:rPr lang="pt-BR" sz="3200" spc="-85" dirty="0"/>
              <a:t>)</a:t>
            </a:r>
            <a:endParaRPr sz="3200" dirty="0"/>
          </a:p>
        </p:txBody>
      </p:sp>
      <p:sp>
        <p:nvSpPr>
          <p:cNvPr id="3" name="object 3">
            <a:hlinkClick r:id="rId2"/>
          </p:cNvPr>
          <p:cNvSpPr/>
          <p:nvPr/>
        </p:nvSpPr>
        <p:spPr>
          <a:xfrm>
            <a:off x="6096000" y="5164355"/>
            <a:ext cx="2134603" cy="121092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799295" y="5960085"/>
            <a:ext cx="1592328" cy="3897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84552" y="6435547"/>
            <a:ext cx="13589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1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6" name="object 2">
            <a:extLst>
              <a:ext uri="{FF2B5EF4-FFF2-40B4-BE49-F238E27FC236}">
                <a16:creationId xmlns:a16="http://schemas.microsoft.com/office/drawing/2014/main" id="{61F14233-EE95-493F-BB80-D3D6A4094201}"/>
              </a:ext>
            </a:extLst>
          </p:cNvPr>
          <p:cNvSpPr txBox="1">
            <a:spLocks/>
          </p:cNvSpPr>
          <p:nvPr/>
        </p:nvSpPr>
        <p:spPr>
          <a:xfrm>
            <a:off x="5530157" y="4113377"/>
            <a:ext cx="3266288" cy="505267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>
            <a:lvl1pPr>
              <a:defRPr sz="3400" b="0" i="0">
                <a:solidFill>
                  <a:schemeClr val="tx1"/>
                </a:solidFill>
                <a:latin typeface="Arial"/>
                <a:ea typeface="+mj-ea"/>
                <a:cs typeface="Arial"/>
              </a:defRPr>
            </a:lvl1pPr>
          </a:lstStyle>
          <a:p>
            <a:pPr marL="12700" algn="ctr">
              <a:spcBef>
                <a:spcPts val="100"/>
              </a:spcBef>
            </a:pPr>
            <a:r>
              <a:rPr lang="pt-BR" sz="3200" kern="0" spc="-95" dirty="0" err="1"/>
              <a:t>Thanks</a:t>
            </a:r>
            <a:r>
              <a:rPr lang="pt-BR" sz="3200" kern="0" spc="-95" dirty="0"/>
              <a:t> </a:t>
            </a:r>
            <a:r>
              <a:rPr lang="pt-BR" sz="3200" kern="0" spc="-95" dirty="0" err="1"/>
              <a:t>to</a:t>
            </a:r>
            <a:endParaRPr lang="pt-BR" sz="3200" kern="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300" y="335090"/>
            <a:ext cx="30721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/>
              <a:t>Basic</a:t>
            </a:r>
            <a:r>
              <a:rPr sz="3200" spc="-80" dirty="0"/>
              <a:t> </a:t>
            </a:r>
            <a:r>
              <a:rPr sz="3200" spc="-70" dirty="0"/>
              <a:t>Experiment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959326"/>
            <a:ext cx="4472305" cy="433133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45" dirty="0">
                <a:latin typeface="Arial"/>
                <a:cs typeface="Arial"/>
              </a:rPr>
              <a:t>Target:</a:t>
            </a:r>
            <a:endParaRPr sz="2000">
              <a:latin typeface="Arial"/>
              <a:cs typeface="Arial"/>
            </a:endParaRPr>
          </a:p>
          <a:p>
            <a:pPr marL="755650" marR="35814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70" dirty="0">
                <a:latin typeface="Arial"/>
                <a:cs typeface="Arial"/>
              </a:rPr>
              <a:t>Ore </a:t>
            </a:r>
            <a:r>
              <a:rPr sz="1800" spc="-35" dirty="0">
                <a:latin typeface="Arial"/>
                <a:cs typeface="Arial"/>
              </a:rPr>
              <a:t>body. </a:t>
            </a:r>
            <a:r>
              <a:rPr sz="1800" spc="-50" dirty="0">
                <a:latin typeface="Arial"/>
                <a:cs typeface="Arial"/>
              </a:rPr>
              <a:t>Mineralized </a:t>
            </a:r>
            <a:r>
              <a:rPr sz="1800" spc="-45" dirty="0">
                <a:latin typeface="Arial"/>
                <a:cs typeface="Arial"/>
              </a:rPr>
              <a:t>regions </a:t>
            </a:r>
            <a:r>
              <a:rPr sz="1800" spc="-55" dirty="0">
                <a:latin typeface="Arial"/>
                <a:cs typeface="Arial"/>
              </a:rPr>
              <a:t>less  resistive </a:t>
            </a:r>
            <a:r>
              <a:rPr sz="1800" spc="-30" dirty="0">
                <a:latin typeface="Arial"/>
                <a:cs typeface="Arial"/>
              </a:rPr>
              <a:t>than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Setup: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Arial"/>
                <a:cs typeface="Arial"/>
              </a:rPr>
              <a:t>Tx: </a:t>
            </a:r>
            <a:r>
              <a:rPr sz="1800" spc="-40" dirty="0">
                <a:latin typeface="Arial"/>
                <a:cs typeface="Arial"/>
              </a:rPr>
              <a:t>Current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electrodes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7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Arial"/>
                <a:cs typeface="Arial"/>
              </a:rPr>
              <a:t>Rx: </a:t>
            </a:r>
            <a:r>
              <a:rPr sz="1800" spc="-35" dirty="0">
                <a:latin typeface="Arial"/>
                <a:cs typeface="Arial"/>
              </a:rPr>
              <a:t>Potential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electrodes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Currents: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60" dirty="0">
                <a:latin typeface="Arial"/>
                <a:cs typeface="Arial"/>
              </a:rPr>
              <a:t>Preferentially </a:t>
            </a:r>
            <a:r>
              <a:rPr sz="1800" spc="-20" dirty="0">
                <a:latin typeface="Arial"/>
                <a:cs typeface="Arial"/>
              </a:rPr>
              <a:t>flow </a:t>
            </a:r>
            <a:r>
              <a:rPr sz="1800" spc="-25" dirty="0">
                <a:latin typeface="Arial"/>
                <a:cs typeface="Arial"/>
              </a:rPr>
              <a:t>through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conductors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–"/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Charges: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30" dirty="0">
                <a:latin typeface="Arial"/>
                <a:cs typeface="Arial"/>
              </a:rPr>
              <a:t>Build </a:t>
            </a:r>
            <a:r>
              <a:rPr sz="1800" spc="-5" dirty="0">
                <a:latin typeface="Arial"/>
                <a:cs typeface="Arial"/>
              </a:rPr>
              <a:t>up </a:t>
            </a:r>
            <a:r>
              <a:rPr sz="1800" spc="-20" dirty="0">
                <a:latin typeface="Arial"/>
                <a:cs typeface="Arial"/>
              </a:rPr>
              <a:t>at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interfaces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5611762"/>
            <a:ext cx="3919220" cy="9874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15" dirty="0">
                <a:latin typeface="Arial"/>
                <a:cs typeface="Arial"/>
              </a:rPr>
              <a:t>Potentials:</a:t>
            </a:r>
            <a:endParaRPr sz="2000">
              <a:latin typeface="Arial"/>
              <a:cs typeface="Arial"/>
            </a:endParaRPr>
          </a:p>
          <a:p>
            <a:pPr marL="755650" marR="5080" indent="-285750">
              <a:lnSpc>
                <a:spcPct val="100000"/>
              </a:lnSpc>
              <a:spcBef>
                <a:spcPts val="400"/>
              </a:spcBef>
              <a:tabLst>
                <a:tab pos="755015" algn="l"/>
              </a:tabLst>
            </a:pPr>
            <a:r>
              <a:rPr sz="1800" dirty="0">
                <a:latin typeface="Arial"/>
                <a:cs typeface="Arial"/>
              </a:rPr>
              <a:t>–	</a:t>
            </a:r>
            <a:r>
              <a:rPr sz="1800" spc="-25" dirty="0">
                <a:latin typeface="Arial"/>
                <a:cs typeface="Arial"/>
              </a:rPr>
              <a:t>Associated </a:t>
            </a:r>
            <a:r>
              <a:rPr sz="1800" spc="-10" dirty="0">
                <a:latin typeface="Arial"/>
                <a:cs typeface="Arial"/>
              </a:rPr>
              <a:t>with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35" dirty="0">
                <a:latin typeface="Arial"/>
                <a:cs typeface="Arial"/>
              </a:rPr>
              <a:t>charges </a:t>
            </a:r>
            <a:r>
              <a:rPr sz="1800" spc="-70" dirty="0">
                <a:latin typeface="Arial"/>
                <a:cs typeface="Arial"/>
              </a:rPr>
              <a:t>are  </a:t>
            </a:r>
            <a:r>
              <a:rPr sz="1800" spc="-40" dirty="0">
                <a:latin typeface="Arial"/>
                <a:cs typeface="Arial"/>
              </a:rPr>
              <a:t>measured </a:t>
            </a:r>
            <a:r>
              <a:rPr sz="1800" spc="-20" dirty="0">
                <a:latin typeface="Arial"/>
                <a:cs typeface="Arial"/>
              </a:rPr>
              <a:t>at </a:t>
            </a:r>
            <a:r>
              <a:rPr sz="1800" spc="-25" dirty="0">
                <a:latin typeface="Arial"/>
                <a:cs typeface="Arial"/>
              </a:rPr>
              <a:t>the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surface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6766559" y="780262"/>
            <a:ext cx="1920240" cy="1567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35016" y="2392673"/>
            <a:ext cx="3299383" cy="4281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13115" y="6430518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10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11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69171" y="3178670"/>
            <a:ext cx="32150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dirty="0"/>
              <a:t>How </a:t>
            </a:r>
            <a:r>
              <a:rPr sz="2000" spc="15" dirty="0"/>
              <a:t>do </a:t>
            </a:r>
            <a:r>
              <a:rPr sz="2000" spc="-20" dirty="0"/>
              <a:t>we </a:t>
            </a:r>
            <a:r>
              <a:rPr sz="2000" spc="-25" dirty="0"/>
              <a:t>obtain </a:t>
            </a:r>
            <a:r>
              <a:rPr sz="2000" spc="-55" dirty="0"/>
              <a:t>resistivity?</a:t>
            </a:r>
            <a:endParaRPr sz="2000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66100" y="335090"/>
            <a:ext cx="56127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/>
              <a:t>Steady </a:t>
            </a:r>
            <a:r>
              <a:rPr sz="3200" spc="-50" dirty="0"/>
              <a:t>State </a:t>
            </a:r>
            <a:r>
              <a:rPr sz="3200" spc="-80" dirty="0"/>
              <a:t>Maxwell</a:t>
            </a:r>
            <a:r>
              <a:rPr sz="3200" spc="90" dirty="0"/>
              <a:t> </a:t>
            </a:r>
            <a:r>
              <a:rPr sz="3200" spc="-55" dirty="0"/>
              <a:t>equations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0064" y="1943011"/>
            <a:ext cx="9004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0" dirty="0">
                <a:latin typeface="Arial"/>
                <a:cs typeface="Arial"/>
              </a:rPr>
              <a:t>Faraday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3362731" y="1187120"/>
            <a:ext cx="45104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3092450" algn="l"/>
              </a:tabLst>
            </a:pPr>
            <a:r>
              <a:rPr sz="2000" spc="-85" dirty="0">
                <a:latin typeface="Arial"/>
                <a:cs typeface="Arial"/>
              </a:rPr>
              <a:t>Full	</a:t>
            </a:r>
            <a:r>
              <a:rPr sz="2000" spc="-45" dirty="0">
                <a:latin typeface="Arial"/>
                <a:cs typeface="Arial"/>
              </a:rPr>
              <a:t>Steady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State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2047036" y="1701585"/>
            <a:ext cx="1971586" cy="81257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47036" y="2982609"/>
            <a:ext cx="3023514" cy="81257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277715" y="4305337"/>
            <a:ext cx="1026735" cy="396836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290477" y="2023728"/>
            <a:ext cx="1448765" cy="25825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307998" y="2008971"/>
            <a:ext cx="1410970" cy="25825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6795630" y="3230067"/>
            <a:ext cx="2173147" cy="396836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915901" y="5131991"/>
            <a:ext cx="2462911" cy="34014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920360" y="5938609"/>
            <a:ext cx="1587347" cy="705487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498003" y="5938609"/>
            <a:ext cx="1291297" cy="705487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0" y="1568881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5" y="1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0" y="278316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5" y="1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0" y="4061650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5" y="1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0" y="4868265"/>
            <a:ext cx="9126220" cy="0"/>
          </a:xfrm>
          <a:custGeom>
            <a:avLst/>
            <a:gdLst/>
            <a:ahLst/>
            <a:cxnLst/>
            <a:rect l="l" t="t" r="r" b="b"/>
            <a:pathLst>
              <a:path w="9126220">
                <a:moveTo>
                  <a:pt x="0" y="0"/>
                </a:moveTo>
                <a:lnTo>
                  <a:pt x="9126076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89842" y="1158354"/>
            <a:ext cx="0" cy="2903855"/>
          </a:xfrm>
          <a:custGeom>
            <a:avLst/>
            <a:gdLst/>
            <a:ahLst/>
            <a:cxnLst/>
            <a:rect l="l" t="t" r="r" b="b"/>
            <a:pathLst>
              <a:path h="2903854">
                <a:moveTo>
                  <a:pt x="0" y="0"/>
                </a:moveTo>
                <a:lnTo>
                  <a:pt x="1" y="2903301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0" y="1158354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5" y="1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78739" y="3298736"/>
            <a:ext cx="2711450" cy="31419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3970">
              <a:lnSpc>
                <a:spcPct val="100000"/>
              </a:lnSpc>
              <a:spcBef>
                <a:spcPts val="100"/>
              </a:spcBef>
            </a:pPr>
            <a:r>
              <a:rPr sz="2000" spc="-50" dirty="0">
                <a:latin typeface="Arial"/>
                <a:cs typeface="Arial"/>
              </a:rPr>
              <a:t>Ampere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23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2700">
              <a:latin typeface="Times New Roman"/>
              <a:cs typeface="Times New Roman"/>
            </a:endParaRPr>
          </a:p>
          <a:p>
            <a:pPr marL="13970">
              <a:lnSpc>
                <a:spcPct val="100000"/>
              </a:lnSpc>
            </a:pPr>
            <a:r>
              <a:rPr sz="2000" spc="-55" dirty="0">
                <a:latin typeface="Arial"/>
                <a:cs typeface="Arial"/>
              </a:rPr>
              <a:t>Ohm’s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Law</a:t>
            </a:r>
            <a:endParaRPr sz="2000">
              <a:latin typeface="Arial"/>
              <a:cs typeface="Arial"/>
            </a:endParaRPr>
          </a:p>
          <a:p>
            <a:pPr marL="12700" marR="1146175">
              <a:lnSpc>
                <a:spcPct val="230200"/>
              </a:lnSpc>
              <a:spcBef>
                <a:spcPts val="535"/>
              </a:spcBef>
            </a:pPr>
            <a:r>
              <a:rPr sz="2000" spc="-30" dirty="0">
                <a:latin typeface="Arial"/>
                <a:cs typeface="Arial"/>
              </a:rPr>
              <a:t>Put </a:t>
            </a:r>
            <a:r>
              <a:rPr sz="2000" spc="-20" dirty="0">
                <a:latin typeface="Arial"/>
                <a:cs typeface="Arial"/>
              </a:rPr>
              <a:t>it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together  </a:t>
            </a:r>
            <a:r>
              <a:rPr sz="2000" spc="-45" dirty="0">
                <a:latin typeface="Arial"/>
                <a:cs typeface="Arial"/>
              </a:rPr>
              <a:t>Potential </a:t>
            </a:r>
            <a:r>
              <a:rPr sz="2000" spc="-60" dirty="0">
                <a:latin typeface="Arial"/>
                <a:cs typeface="Arial"/>
              </a:rPr>
              <a:t>in</a:t>
            </a:r>
            <a:r>
              <a:rPr sz="2000" spc="5" dirty="0">
                <a:latin typeface="Arial"/>
                <a:cs typeface="Arial"/>
              </a:rPr>
              <a:t> </a:t>
            </a:r>
            <a:r>
              <a:rPr sz="2000" spc="-75" dirty="0"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-30" dirty="0">
                <a:latin typeface="Arial"/>
                <a:cs typeface="Arial"/>
              </a:rPr>
              <a:t>homogeneous</a:t>
            </a:r>
            <a:r>
              <a:rPr sz="2000" spc="-50" dirty="0">
                <a:latin typeface="Arial"/>
                <a:cs typeface="Arial"/>
              </a:rPr>
              <a:t> </a:t>
            </a:r>
            <a:r>
              <a:rPr sz="2000" spc="-45" dirty="0">
                <a:latin typeface="Arial"/>
                <a:cs typeface="Arial"/>
              </a:rPr>
              <a:t>halfspace</a:t>
            </a:r>
            <a:endParaRPr sz="20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0" y="5702310"/>
            <a:ext cx="9130665" cy="0"/>
          </a:xfrm>
          <a:custGeom>
            <a:avLst/>
            <a:gdLst/>
            <a:ahLst/>
            <a:cxnLst/>
            <a:rect l="l" t="t" r="r" b="b"/>
            <a:pathLst>
              <a:path w="9130665">
                <a:moveTo>
                  <a:pt x="0" y="0"/>
                </a:moveTo>
                <a:lnTo>
                  <a:pt x="9130197" y="0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929307" y="1158354"/>
            <a:ext cx="0" cy="3710304"/>
          </a:xfrm>
          <a:custGeom>
            <a:avLst/>
            <a:gdLst/>
            <a:ahLst/>
            <a:cxnLst/>
            <a:rect l="l" t="t" r="r" b="b"/>
            <a:pathLst>
              <a:path h="3710304">
                <a:moveTo>
                  <a:pt x="0" y="0"/>
                </a:moveTo>
                <a:lnTo>
                  <a:pt x="1" y="3709922"/>
                </a:lnTo>
              </a:path>
            </a:pathLst>
          </a:custGeom>
          <a:ln w="12700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320884" y="6451111"/>
            <a:ext cx="1048385" cy="407034"/>
          </a:xfrm>
          <a:custGeom>
            <a:avLst/>
            <a:gdLst/>
            <a:ahLst/>
            <a:cxnLst/>
            <a:rect l="l" t="t" r="r" b="b"/>
            <a:pathLst>
              <a:path w="1048385" h="407034">
                <a:moveTo>
                  <a:pt x="0" y="406887"/>
                </a:moveTo>
                <a:lnTo>
                  <a:pt x="1047984" y="406887"/>
                </a:lnTo>
                <a:lnTo>
                  <a:pt x="1047984" y="0"/>
                </a:lnTo>
                <a:lnTo>
                  <a:pt x="0" y="0"/>
                </a:lnTo>
                <a:lnTo>
                  <a:pt x="0" y="406887"/>
                </a:lnTo>
                <a:close/>
              </a:path>
            </a:pathLst>
          </a:custGeom>
          <a:solidFill>
            <a:srgbClr val="C3D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3320884" y="6451112"/>
            <a:ext cx="1048385" cy="407034"/>
          </a:xfrm>
          <a:custGeom>
            <a:avLst/>
            <a:gdLst/>
            <a:ahLst/>
            <a:cxnLst/>
            <a:rect l="l" t="t" r="r" b="b"/>
            <a:pathLst>
              <a:path w="1048385" h="407034">
                <a:moveTo>
                  <a:pt x="0" y="0"/>
                </a:moveTo>
                <a:lnTo>
                  <a:pt x="1047980" y="0"/>
                </a:lnTo>
                <a:lnTo>
                  <a:pt x="1047980" y="406887"/>
                </a:lnTo>
                <a:lnTo>
                  <a:pt x="0" y="406887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3749433" y="6047722"/>
            <a:ext cx="171450" cy="403860"/>
          </a:xfrm>
          <a:custGeom>
            <a:avLst/>
            <a:gdLst/>
            <a:ahLst/>
            <a:cxnLst/>
            <a:rect l="l" t="t" r="r" b="b"/>
            <a:pathLst>
              <a:path w="171450" h="403860">
                <a:moveTo>
                  <a:pt x="114300" y="0"/>
                </a:moveTo>
                <a:lnTo>
                  <a:pt x="57150" y="0"/>
                </a:lnTo>
                <a:lnTo>
                  <a:pt x="57150" y="231940"/>
                </a:lnTo>
                <a:lnTo>
                  <a:pt x="0" y="231940"/>
                </a:lnTo>
                <a:lnTo>
                  <a:pt x="85725" y="403390"/>
                </a:lnTo>
                <a:lnTo>
                  <a:pt x="171450" y="231938"/>
                </a:lnTo>
                <a:lnTo>
                  <a:pt x="114300" y="231938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12</a:t>
            </a:fld>
            <a:endParaRPr spc="-5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76870" y="335090"/>
            <a:ext cx="59899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/>
              <a:t>Currents </a:t>
            </a:r>
            <a:r>
              <a:rPr sz="3200" spc="-45" dirty="0"/>
              <a:t>and potentials:</a:t>
            </a:r>
            <a:r>
              <a:rPr sz="3200" spc="75" dirty="0"/>
              <a:t> </a:t>
            </a:r>
            <a:r>
              <a:rPr sz="3200" spc="-65" dirty="0"/>
              <a:t>halfspace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921892" y="1932255"/>
            <a:ext cx="1163853" cy="6357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48410" y="2822228"/>
            <a:ext cx="1310817" cy="6217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725585" y="1522409"/>
            <a:ext cx="6089561" cy="467591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13</a:t>
            </a:fld>
            <a:endParaRPr spc="-5" dirty="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23289" y="335090"/>
            <a:ext cx="72974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/>
              <a:t>Currents </a:t>
            </a:r>
            <a:r>
              <a:rPr sz="3200" spc="-45" dirty="0"/>
              <a:t>and potentials: </a:t>
            </a:r>
            <a:r>
              <a:rPr sz="3200" spc="-30" dirty="0"/>
              <a:t>4-electrode</a:t>
            </a:r>
            <a:r>
              <a:rPr sz="3200" spc="120" dirty="0"/>
              <a:t> </a:t>
            </a:r>
            <a:r>
              <a:rPr sz="3200" spc="-95" dirty="0"/>
              <a:t>array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935120" y="1340726"/>
            <a:ext cx="2389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Halfspace </a:t>
            </a:r>
            <a:r>
              <a:rPr sz="2000" spc="-50" dirty="0">
                <a:latin typeface="Arial"/>
                <a:cs typeface="Arial"/>
              </a:rPr>
              <a:t>(500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50" dirty="0">
                <a:latin typeface="DejaVu Sans"/>
                <a:cs typeface="DejaVu Sans"/>
              </a:rPr>
              <a:t>Ω𝑚</a:t>
            </a:r>
            <a:r>
              <a:rPr sz="2000" spc="50" dirty="0">
                <a:latin typeface="Arial"/>
                <a:cs typeface="Arial"/>
              </a:rPr>
              <a:t>)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714" y="1672996"/>
            <a:ext cx="2745219" cy="1372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198003" y="3316718"/>
            <a:ext cx="3095612" cy="595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324184" y="4380687"/>
            <a:ext cx="109918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Arial"/>
                <a:cs typeface="Arial"/>
              </a:rPr>
              <a:t>Resistivity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3384003" y="1739262"/>
            <a:ext cx="5759996" cy="441599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14</a:t>
            </a:fld>
            <a:endParaRPr spc="-5" dirty="0"/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1AE3FC-98AA-43A0-8D07-90DC54A056AA}"/>
                  </a:ext>
                </a:extLst>
              </p:cNvPr>
              <p:cNvSpPr txBox="1"/>
              <p:nvPr/>
            </p:nvSpPr>
            <p:spPr>
              <a:xfrm>
                <a:off x="948689" y="4943916"/>
                <a:ext cx="1820252" cy="61279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𝜌</m:t>
                      </m:r>
                      <m:r>
                        <a:rPr lang="pt-BR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pt-BR" b="0" i="1" smtClean="0">
                              <a:latin typeface="Cambria Math" panose="02040503050406030204" pitchFamily="18" charset="0"/>
                            </a:rPr>
                          </m:ctrlPr>
                        </m:fPr>
                        <m:num>
                          <m:r>
                            <m:rPr>
                              <m:sty m:val="p"/>
                            </m:rPr>
                            <a:rPr lang="pt-BR" b="0" i="0" smtClean="0">
                              <a:latin typeface="Cambria Math" panose="02040503050406030204" pitchFamily="18" charset="0"/>
                            </a:rPr>
                            <m:t>Δ</m:t>
                          </m:r>
                          <m:sSub>
                            <m:sSubPr>
                              <m:ctrlP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𝑉</m:t>
                              </m:r>
                            </m:e>
                            <m:sub>
                              <m:r>
                                <a:rPr lang="pt-BR" b="0" i="1" smtClean="0">
                                  <a:latin typeface="Cambria Math" panose="02040503050406030204" pitchFamily="18" charset="0"/>
                                </a:rPr>
                                <m:t>𝑀𝑁</m:t>
                              </m:r>
                            </m:sub>
                          </m:sSub>
                        </m:num>
                        <m:den>
                          <m:r>
                            <a:rPr lang="pt-BR" b="0" i="1" smtClean="0">
                              <a:latin typeface="Cambria Math" panose="02040503050406030204" pitchFamily="18" charset="0"/>
                            </a:rPr>
                            <m:t>𝐼𝐺</m:t>
                          </m:r>
                        </m:den>
                      </m:f>
                    </m:oMath>
                  </m:oMathPara>
                </a14:m>
                <a:endParaRPr lang="pt-BR" dirty="0"/>
              </a:p>
            </p:txBody>
          </p:sp>
        </mc:Choice>
        <mc:Fallback>
          <p:sp>
            <p:nvSpPr>
              <p:cNvPr id="12" name="CaixaDeTexto 11">
                <a:extLst>
                  <a:ext uri="{FF2B5EF4-FFF2-40B4-BE49-F238E27FC236}">
                    <a16:creationId xmlns:a16="http://schemas.microsoft.com/office/drawing/2014/main" id="{A31AE3FC-98AA-43A0-8D07-90DC54A056AA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948689" y="4943916"/>
                <a:ext cx="1820252" cy="612796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0364" y="335090"/>
            <a:ext cx="58420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/>
              <a:t>Currents </a:t>
            </a:r>
            <a:r>
              <a:rPr sz="3200" spc="-45" dirty="0"/>
              <a:t>and </a:t>
            </a:r>
            <a:r>
              <a:rPr sz="3200" spc="-50" dirty="0"/>
              <a:t>Apparent</a:t>
            </a:r>
            <a:r>
              <a:rPr sz="3200" spc="65" dirty="0"/>
              <a:t> </a:t>
            </a:r>
            <a:r>
              <a:rPr sz="3200" spc="-85" dirty="0"/>
              <a:t>Resistivity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3935120" y="1340726"/>
            <a:ext cx="39134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5" dirty="0">
                <a:latin typeface="Arial"/>
                <a:cs typeface="Arial"/>
              </a:rPr>
              <a:t>Conductive </a:t>
            </a:r>
            <a:r>
              <a:rPr sz="2000" spc="-40" dirty="0">
                <a:latin typeface="Arial"/>
                <a:cs typeface="Arial"/>
              </a:rPr>
              <a:t>overburden </a:t>
            </a:r>
            <a:r>
              <a:rPr sz="2000" spc="-45" dirty="0">
                <a:latin typeface="Arial"/>
                <a:cs typeface="Arial"/>
              </a:rPr>
              <a:t>(100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50" dirty="0">
                <a:latin typeface="DejaVu Sans"/>
                <a:cs typeface="DejaVu Sans"/>
              </a:rPr>
              <a:t>Ω𝑚</a:t>
            </a:r>
            <a:r>
              <a:rPr sz="2000" spc="50" dirty="0">
                <a:latin typeface="Arial"/>
                <a:cs typeface="Arial"/>
              </a:rPr>
              <a:t>)</a:t>
            </a:r>
            <a:endParaRPr sz="2000" dirty="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52714" y="1672996"/>
            <a:ext cx="2745219" cy="137261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24184" y="4380687"/>
            <a:ext cx="20751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Arial"/>
                <a:cs typeface="Arial"/>
              </a:rPr>
              <a:t>Apparent</a:t>
            </a:r>
            <a:r>
              <a:rPr sz="2000" spc="-30" dirty="0">
                <a:latin typeface="Arial"/>
                <a:cs typeface="Arial"/>
              </a:rPr>
              <a:t> </a:t>
            </a:r>
            <a:r>
              <a:rPr sz="2000" spc="-55" dirty="0">
                <a:latin typeface="Arial"/>
                <a:cs typeface="Arial"/>
              </a:rPr>
              <a:t>resistivity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198003" y="3316718"/>
            <a:ext cx="3095612" cy="59564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440671" y="1748033"/>
            <a:ext cx="5699836" cy="44171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674358" y="4901131"/>
            <a:ext cx="1633969" cy="63423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15</a:t>
            </a:fld>
            <a:endParaRPr spc="-5" dirty="0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860000" y="335090"/>
            <a:ext cx="14243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95" dirty="0"/>
              <a:t>DC</a:t>
            </a:r>
            <a:r>
              <a:rPr sz="3200" spc="-90" dirty="0"/>
              <a:t> </a:t>
            </a:r>
            <a:r>
              <a:rPr sz="3200" spc="-5" dirty="0"/>
              <a:t>App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1061910"/>
            <a:ext cx="3103245" cy="402145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5" dirty="0">
                <a:latin typeface="Arial"/>
                <a:cs typeface="Arial"/>
              </a:rPr>
              <a:t>Why </a:t>
            </a:r>
            <a:r>
              <a:rPr sz="2000" spc="-40" dirty="0">
                <a:latin typeface="Arial"/>
                <a:cs typeface="Arial"/>
              </a:rPr>
              <a:t>interactive</a:t>
            </a:r>
            <a:r>
              <a:rPr sz="2000" spc="3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apps?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2750">
              <a:latin typeface="Times New Roman"/>
              <a:cs typeface="Times New Roman"/>
            </a:endParaRPr>
          </a:p>
          <a:p>
            <a:pPr marL="355600" marR="88646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60" dirty="0">
                <a:latin typeface="Arial"/>
                <a:cs typeface="Arial"/>
              </a:rPr>
              <a:t>Visualization </a:t>
            </a:r>
            <a:r>
              <a:rPr sz="2000" spc="-40" dirty="0">
                <a:latin typeface="Arial"/>
                <a:cs typeface="Arial"/>
              </a:rPr>
              <a:t>aids  </a:t>
            </a:r>
            <a:r>
              <a:rPr sz="2000" spc="-30" dirty="0">
                <a:latin typeface="Arial"/>
                <a:cs typeface="Arial"/>
              </a:rPr>
              <a:t>understanding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Arial"/>
                <a:cs typeface="Arial"/>
              </a:rPr>
              <a:t>Learn </a:t>
            </a:r>
            <a:r>
              <a:rPr sz="2000" spc="-25" dirty="0">
                <a:latin typeface="Arial"/>
                <a:cs typeface="Arial"/>
              </a:rPr>
              <a:t>through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interaction</a:t>
            </a:r>
            <a:endParaRPr sz="2000">
              <a:latin typeface="Arial"/>
              <a:cs typeface="Arial"/>
            </a:endParaRPr>
          </a:p>
          <a:p>
            <a:pPr marL="755650" marR="544195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40" dirty="0">
                <a:latin typeface="Arial"/>
                <a:cs typeface="Arial"/>
              </a:rPr>
              <a:t>ask </a:t>
            </a:r>
            <a:r>
              <a:rPr sz="1800" spc="-30" dirty="0">
                <a:latin typeface="Arial"/>
                <a:cs typeface="Arial"/>
              </a:rPr>
              <a:t>questions </a:t>
            </a:r>
            <a:r>
              <a:rPr sz="1800" spc="-25" dirty="0">
                <a:latin typeface="Arial"/>
                <a:cs typeface="Arial"/>
              </a:rPr>
              <a:t>and  </a:t>
            </a:r>
            <a:r>
              <a:rPr sz="1800" spc="-40" dirty="0">
                <a:latin typeface="Arial"/>
                <a:cs typeface="Arial"/>
              </a:rPr>
              <a:t>investigate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0"/>
              </a:spcBef>
              <a:buFont typeface="Arial"/>
              <a:buChar char="–"/>
            </a:pPr>
            <a:endParaRPr sz="27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latin typeface="Arial"/>
                <a:cs typeface="Arial"/>
              </a:rPr>
              <a:t>Open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source: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90" dirty="0">
                <a:latin typeface="Arial"/>
                <a:cs typeface="Arial"/>
              </a:rPr>
              <a:t>Free </a:t>
            </a:r>
            <a:r>
              <a:rPr sz="1800" spc="15" dirty="0">
                <a:latin typeface="Arial"/>
                <a:cs typeface="Arial"/>
              </a:rPr>
              <a:t>to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use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40" dirty="0">
                <a:latin typeface="Arial"/>
                <a:cs typeface="Arial"/>
              </a:rPr>
              <a:t>Welcome</a:t>
            </a:r>
            <a:r>
              <a:rPr sz="1800" spc="-5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contributions!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3359949" y="0"/>
            <a:ext cx="5784049" cy="68415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72243" y="6409857"/>
            <a:ext cx="3769360" cy="355600"/>
          </a:xfrm>
          <a:prstGeom prst="rect">
            <a:avLst/>
          </a:prstGeom>
        </p:spPr>
        <p:txBody>
          <a:bodyPr vert="horz" wrap="square" lIns="0" tIns="31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5"/>
              </a:spcBef>
            </a:pPr>
            <a:r>
              <a:rPr sz="2200" u="sng" spc="-10" dirty="0">
                <a:solidFill>
                  <a:srgbClr val="0000FF"/>
                </a:solidFill>
                <a:uFill>
                  <a:solidFill>
                    <a:srgbClr val="0000FF"/>
                  </a:solidFill>
                </a:uFill>
                <a:latin typeface="Arial"/>
                <a:cs typeface="Arial"/>
                <a:hlinkClick r:id="rId3"/>
              </a:rPr>
              <a:t>http://em.geosci.xyz/apps.html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3115" y="6435547"/>
            <a:ext cx="193675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0"/>
              </a:spcBef>
            </a:pP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16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630487" y="335090"/>
            <a:ext cx="38836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5" dirty="0"/>
              <a:t>Soundings </a:t>
            </a:r>
            <a:r>
              <a:rPr sz="3200" spc="-45" dirty="0"/>
              <a:t>and</a:t>
            </a:r>
            <a:r>
              <a:rPr sz="3200" spc="-20" dirty="0"/>
              <a:t> </a:t>
            </a:r>
            <a:r>
              <a:rPr sz="3200" spc="-90" dirty="0"/>
              <a:t>Arrays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22647" y="1854288"/>
            <a:ext cx="868044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135" dirty="0">
                <a:latin typeface="Arial"/>
                <a:cs typeface="Arial"/>
              </a:rPr>
              <a:t>W</a:t>
            </a:r>
            <a:r>
              <a:rPr sz="2000" spc="-55" dirty="0">
                <a:latin typeface="Arial"/>
                <a:cs typeface="Arial"/>
              </a:rPr>
              <a:t>e</a:t>
            </a:r>
            <a:r>
              <a:rPr sz="2000" spc="-40" dirty="0">
                <a:latin typeface="Arial"/>
                <a:cs typeface="Arial"/>
              </a:rPr>
              <a:t>nn</a:t>
            </a:r>
            <a:r>
              <a:rPr sz="2000" spc="-75" dirty="0">
                <a:latin typeface="Arial"/>
                <a:cs typeface="Arial"/>
              </a:rPr>
              <a:t>e</a:t>
            </a:r>
            <a:r>
              <a:rPr sz="2000" spc="-4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829889" y="4357332"/>
            <a:ext cx="15595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Arial"/>
                <a:cs typeface="Arial"/>
              </a:rPr>
              <a:t>Schlumberger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666740" y="1262977"/>
            <a:ext cx="18859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" dirty="0">
                <a:latin typeface="Arial"/>
                <a:cs typeface="Arial"/>
              </a:rPr>
              <a:t>4 </a:t>
            </a:r>
            <a:r>
              <a:rPr sz="2000" spc="-35" dirty="0">
                <a:latin typeface="Arial"/>
                <a:cs typeface="Arial"/>
              </a:rPr>
              <a:t>electrode</a:t>
            </a:r>
            <a:r>
              <a:rPr sz="2000" spc="-7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Array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666740" y="3990530"/>
            <a:ext cx="10718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Arial"/>
                <a:cs typeface="Arial"/>
              </a:rPr>
              <a:t>Soun</a:t>
            </a:r>
            <a:r>
              <a:rPr sz="2000" spc="-20" dirty="0">
                <a:latin typeface="Arial"/>
                <a:cs typeface="Arial"/>
              </a:rPr>
              <a:t>di</a:t>
            </a:r>
            <a:r>
              <a:rPr sz="2000" spc="-40" dirty="0">
                <a:latin typeface="Arial"/>
                <a:cs typeface="Arial"/>
              </a:rPr>
              <a:t>n</a:t>
            </a:r>
            <a:r>
              <a:rPr sz="2000" spc="-5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314371" y="1262977"/>
            <a:ext cx="11023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Geometry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102450" y="2480259"/>
            <a:ext cx="2833878" cy="687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02450" y="4976031"/>
            <a:ext cx="2833878" cy="687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344185" y="1767458"/>
            <a:ext cx="3549186" cy="1745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340591" y="4478897"/>
            <a:ext cx="3527996" cy="237260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17</a:t>
            </a:fld>
            <a:endParaRPr spc="-5" dirty="0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89" y="2487663"/>
            <a:ext cx="3391204" cy="2280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8225" y="335090"/>
            <a:ext cx="1887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/>
              <a:t>Sou</a:t>
            </a:r>
            <a:r>
              <a:rPr sz="3200" spc="-75" dirty="0"/>
              <a:t>n</a:t>
            </a:r>
            <a:r>
              <a:rPr sz="3200" spc="50" dirty="0"/>
              <a:t>d</a:t>
            </a:r>
            <a:r>
              <a:rPr sz="3200" spc="-60" dirty="0"/>
              <a:t>i</a:t>
            </a:r>
            <a:r>
              <a:rPr sz="3200" spc="-140" dirty="0"/>
              <a:t>n</a:t>
            </a:r>
            <a:r>
              <a:rPr sz="3200" spc="-40" dirty="0"/>
              <a:t>gs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1273911" y="2546954"/>
            <a:ext cx="0" cy="1837689"/>
          </a:xfrm>
          <a:custGeom>
            <a:avLst/>
            <a:gdLst/>
            <a:ahLst/>
            <a:cxnLst/>
            <a:rect l="l" t="t" r="r" b="b"/>
            <a:pathLst>
              <a:path h="1837689">
                <a:moveTo>
                  <a:pt x="0" y="1837111"/>
                </a:moveTo>
                <a:lnTo>
                  <a:pt x="1" y="0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3587" y="1474363"/>
            <a:ext cx="5690412" cy="4417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4858" y="1259789"/>
            <a:ext cx="1170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"/>
                <a:cs typeface="Arial"/>
              </a:rPr>
              <a:t>AB/2 </a:t>
            </a:r>
            <a:r>
              <a:rPr sz="1800" spc="25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5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18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670843" y="2177961"/>
            <a:ext cx="1948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DC </a:t>
            </a:r>
            <a:r>
              <a:rPr sz="1800" spc="-30" dirty="0">
                <a:latin typeface="Arial"/>
                <a:cs typeface="Arial"/>
              </a:rPr>
              <a:t>Sounding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curve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89" y="2487663"/>
            <a:ext cx="3391204" cy="2280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8225" y="335090"/>
            <a:ext cx="1887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/>
              <a:t>Sou</a:t>
            </a:r>
            <a:r>
              <a:rPr sz="3200" spc="-75" dirty="0"/>
              <a:t>n</a:t>
            </a:r>
            <a:r>
              <a:rPr sz="3200" spc="50" dirty="0"/>
              <a:t>d</a:t>
            </a:r>
            <a:r>
              <a:rPr sz="3200" spc="-60" dirty="0"/>
              <a:t>i</a:t>
            </a:r>
            <a:r>
              <a:rPr sz="3200" spc="-140" dirty="0"/>
              <a:t>n</a:t>
            </a:r>
            <a:r>
              <a:rPr sz="3200" spc="-40" dirty="0"/>
              <a:t>gs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1550504" y="2546954"/>
            <a:ext cx="0" cy="1837689"/>
          </a:xfrm>
          <a:custGeom>
            <a:avLst/>
            <a:gdLst/>
            <a:ahLst/>
            <a:cxnLst/>
            <a:rect l="l" t="t" r="r" b="b"/>
            <a:pathLst>
              <a:path h="1837689">
                <a:moveTo>
                  <a:pt x="0" y="1837111"/>
                </a:moveTo>
                <a:lnTo>
                  <a:pt x="1" y="0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3587" y="1474363"/>
            <a:ext cx="5690400" cy="4417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4858" y="1259789"/>
            <a:ext cx="129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"/>
                <a:cs typeface="Arial"/>
              </a:rPr>
              <a:t>AB/2 </a:t>
            </a:r>
            <a:r>
              <a:rPr sz="1800" spc="25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10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19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670843" y="2177961"/>
            <a:ext cx="1948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DC </a:t>
            </a:r>
            <a:r>
              <a:rPr sz="1800" spc="-30" dirty="0">
                <a:latin typeface="Arial"/>
                <a:cs typeface="Arial"/>
              </a:rPr>
              <a:t>Sounding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curve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11450" y="299212"/>
            <a:ext cx="372046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95" dirty="0"/>
              <a:t>DC </a:t>
            </a:r>
            <a:r>
              <a:rPr sz="3200" spc="-85" dirty="0"/>
              <a:t>Resistivity</a:t>
            </a:r>
            <a:r>
              <a:rPr sz="3200" spc="25" dirty="0"/>
              <a:t> </a:t>
            </a:r>
            <a:r>
              <a:rPr sz="3200" spc="-100" dirty="0"/>
              <a:t>Survey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857250" y="1479003"/>
            <a:ext cx="2190750" cy="1143000"/>
          </a:xfrm>
          <a:custGeom>
            <a:avLst/>
            <a:gdLst/>
            <a:ahLst/>
            <a:cxnLst/>
            <a:rect l="l" t="t" r="r" b="b"/>
            <a:pathLst>
              <a:path w="2190750" h="1143000">
                <a:moveTo>
                  <a:pt x="1095375" y="0"/>
                </a:moveTo>
                <a:lnTo>
                  <a:pt x="1033216" y="904"/>
                </a:lnTo>
                <a:lnTo>
                  <a:pt x="971967" y="3586"/>
                </a:lnTo>
                <a:lnTo>
                  <a:pt x="911721" y="7997"/>
                </a:lnTo>
                <a:lnTo>
                  <a:pt x="852569" y="14089"/>
                </a:lnTo>
                <a:lnTo>
                  <a:pt x="794604" y="21814"/>
                </a:lnTo>
                <a:lnTo>
                  <a:pt x="737919" y="31122"/>
                </a:lnTo>
                <a:lnTo>
                  <a:pt x="682606" y="41967"/>
                </a:lnTo>
                <a:lnTo>
                  <a:pt x="628757" y="54299"/>
                </a:lnTo>
                <a:lnTo>
                  <a:pt x="576466" y="68071"/>
                </a:lnTo>
                <a:lnTo>
                  <a:pt x="525824" y="83235"/>
                </a:lnTo>
                <a:lnTo>
                  <a:pt x="476923" y="99741"/>
                </a:lnTo>
                <a:lnTo>
                  <a:pt x="429858" y="117542"/>
                </a:lnTo>
                <a:lnTo>
                  <a:pt x="384719" y="136590"/>
                </a:lnTo>
                <a:lnTo>
                  <a:pt x="341599" y="156836"/>
                </a:lnTo>
                <a:lnTo>
                  <a:pt x="300591" y="178232"/>
                </a:lnTo>
                <a:lnTo>
                  <a:pt x="261788" y="200730"/>
                </a:lnTo>
                <a:lnTo>
                  <a:pt x="225281" y="224281"/>
                </a:lnTo>
                <a:lnTo>
                  <a:pt x="191163" y="248838"/>
                </a:lnTo>
                <a:lnTo>
                  <a:pt x="159527" y="274352"/>
                </a:lnTo>
                <a:lnTo>
                  <a:pt x="130465" y="300774"/>
                </a:lnTo>
                <a:lnTo>
                  <a:pt x="80433" y="356153"/>
                </a:lnTo>
                <a:lnTo>
                  <a:pt x="41808" y="414588"/>
                </a:lnTo>
                <a:lnTo>
                  <a:pt x="15328" y="475693"/>
                </a:lnTo>
                <a:lnTo>
                  <a:pt x="1733" y="539082"/>
                </a:lnTo>
                <a:lnTo>
                  <a:pt x="0" y="571512"/>
                </a:lnTo>
                <a:lnTo>
                  <a:pt x="1733" y="603941"/>
                </a:lnTo>
                <a:lnTo>
                  <a:pt x="15328" y="667328"/>
                </a:lnTo>
                <a:lnTo>
                  <a:pt x="41808" y="728430"/>
                </a:lnTo>
                <a:lnTo>
                  <a:pt x="80433" y="786862"/>
                </a:lnTo>
                <a:lnTo>
                  <a:pt x="130465" y="842238"/>
                </a:lnTo>
                <a:lnTo>
                  <a:pt x="159527" y="868660"/>
                </a:lnTo>
                <a:lnTo>
                  <a:pt x="191163" y="894172"/>
                </a:lnTo>
                <a:lnTo>
                  <a:pt x="225281" y="918728"/>
                </a:lnTo>
                <a:lnTo>
                  <a:pt x="261788" y="942278"/>
                </a:lnTo>
                <a:lnTo>
                  <a:pt x="300591" y="964775"/>
                </a:lnTo>
                <a:lnTo>
                  <a:pt x="341599" y="986170"/>
                </a:lnTo>
                <a:lnTo>
                  <a:pt x="384719" y="1006415"/>
                </a:lnTo>
                <a:lnTo>
                  <a:pt x="429858" y="1025462"/>
                </a:lnTo>
                <a:lnTo>
                  <a:pt x="476923" y="1043263"/>
                </a:lnTo>
                <a:lnTo>
                  <a:pt x="525824" y="1059768"/>
                </a:lnTo>
                <a:lnTo>
                  <a:pt x="576466" y="1074931"/>
                </a:lnTo>
                <a:lnTo>
                  <a:pt x="628757" y="1088702"/>
                </a:lnTo>
                <a:lnTo>
                  <a:pt x="682606" y="1101034"/>
                </a:lnTo>
                <a:lnTo>
                  <a:pt x="737919" y="1111878"/>
                </a:lnTo>
                <a:lnTo>
                  <a:pt x="794604" y="1121187"/>
                </a:lnTo>
                <a:lnTo>
                  <a:pt x="852569" y="1128911"/>
                </a:lnTo>
                <a:lnTo>
                  <a:pt x="911721" y="1135002"/>
                </a:lnTo>
                <a:lnTo>
                  <a:pt x="971967" y="1139413"/>
                </a:lnTo>
                <a:lnTo>
                  <a:pt x="1033216" y="1142095"/>
                </a:lnTo>
                <a:lnTo>
                  <a:pt x="1095375" y="1143000"/>
                </a:lnTo>
                <a:lnTo>
                  <a:pt x="1157532" y="1142095"/>
                </a:lnTo>
                <a:lnTo>
                  <a:pt x="1218779" y="1139413"/>
                </a:lnTo>
                <a:lnTo>
                  <a:pt x="1279025" y="1135002"/>
                </a:lnTo>
                <a:lnTo>
                  <a:pt x="1338176" y="1128911"/>
                </a:lnTo>
                <a:lnTo>
                  <a:pt x="1396140" y="1121187"/>
                </a:lnTo>
                <a:lnTo>
                  <a:pt x="1452825" y="1111878"/>
                </a:lnTo>
                <a:lnTo>
                  <a:pt x="1508138" y="1101034"/>
                </a:lnTo>
                <a:lnTo>
                  <a:pt x="1561986" y="1088702"/>
                </a:lnTo>
                <a:lnTo>
                  <a:pt x="1614278" y="1074931"/>
                </a:lnTo>
                <a:lnTo>
                  <a:pt x="1664920" y="1059768"/>
                </a:lnTo>
                <a:lnTo>
                  <a:pt x="1713820" y="1043263"/>
                </a:lnTo>
                <a:lnTo>
                  <a:pt x="1760886" y="1025462"/>
                </a:lnTo>
                <a:lnTo>
                  <a:pt x="1806025" y="1006415"/>
                </a:lnTo>
                <a:lnTo>
                  <a:pt x="1849145" y="986170"/>
                </a:lnTo>
                <a:lnTo>
                  <a:pt x="1890153" y="964775"/>
                </a:lnTo>
                <a:lnTo>
                  <a:pt x="1928957" y="942278"/>
                </a:lnTo>
                <a:lnTo>
                  <a:pt x="1965464" y="918728"/>
                </a:lnTo>
                <a:lnTo>
                  <a:pt x="1999583" y="894172"/>
                </a:lnTo>
                <a:lnTo>
                  <a:pt x="2031219" y="868660"/>
                </a:lnTo>
                <a:lnTo>
                  <a:pt x="2060281" y="842238"/>
                </a:lnTo>
                <a:lnTo>
                  <a:pt x="2110314" y="786862"/>
                </a:lnTo>
                <a:lnTo>
                  <a:pt x="2148940" y="728430"/>
                </a:lnTo>
                <a:lnTo>
                  <a:pt x="2175421" y="667328"/>
                </a:lnTo>
                <a:lnTo>
                  <a:pt x="2189015" y="603941"/>
                </a:lnTo>
                <a:lnTo>
                  <a:pt x="2190750" y="571512"/>
                </a:lnTo>
                <a:lnTo>
                  <a:pt x="2189015" y="539082"/>
                </a:lnTo>
                <a:lnTo>
                  <a:pt x="2175421" y="475693"/>
                </a:lnTo>
                <a:lnTo>
                  <a:pt x="2148940" y="414588"/>
                </a:lnTo>
                <a:lnTo>
                  <a:pt x="2110314" y="356153"/>
                </a:lnTo>
                <a:lnTo>
                  <a:pt x="2060281" y="300774"/>
                </a:lnTo>
                <a:lnTo>
                  <a:pt x="2031219" y="274352"/>
                </a:lnTo>
                <a:lnTo>
                  <a:pt x="1999583" y="248838"/>
                </a:lnTo>
                <a:lnTo>
                  <a:pt x="1965464" y="224281"/>
                </a:lnTo>
                <a:lnTo>
                  <a:pt x="1928957" y="200730"/>
                </a:lnTo>
                <a:lnTo>
                  <a:pt x="1890153" y="178232"/>
                </a:lnTo>
                <a:lnTo>
                  <a:pt x="1849145" y="156836"/>
                </a:lnTo>
                <a:lnTo>
                  <a:pt x="1806025" y="136590"/>
                </a:lnTo>
                <a:lnTo>
                  <a:pt x="1760886" y="117542"/>
                </a:lnTo>
                <a:lnTo>
                  <a:pt x="1713820" y="99741"/>
                </a:lnTo>
                <a:lnTo>
                  <a:pt x="1664920" y="83235"/>
                </a:lnTo>
                <a:lnTo>
                  <a:pt x="1614278" y="68071"/>
                </a:lnTo>
                <a:lnTo>
                  <a:pt x="1561986" y="54299"/>
                </a:lnTo>
                <a:lnTo>
                  <a:pt x="1508138" y="41967"/>
                </a:lnTo>
                <a:lnTo>
                  <a:pt x="1452825" y="31122"/>
                </a:lnTo>
                <a:lnTo>
                  <a:pt x="1396140" y="21814"/>
                </a:lnTo>
                <a:lnTo>
                  <a:pt x="1338176" y="14089"/>
                </a:lnTo>
                <a:lnTo>
                  <a:pt x="1279025" y="7997"/>
                </a:lnTo>
                <a:lnTo>
                  <a:pt x="1218779" y="3586"/>
                </a:lnTo>
                <a:lnTo>
                  <a:pt x="1157532" y="904"/>
                </a:lnTo>
                <a:lnTo>
                  <a:pt x="1095375" y="0"/>
                </a:lnTo>
                <a:close/>
              </a:path>
            </a:pathLst>
          </a:custGeom>
          <a:solidFill>
            <a:srgbClr val="D9969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57250" y="1479003"/>
            <a:ext cx="2190750" cy="1143000"/>
          </a:xfrm>
          <a:custGeom>
            <a:avLst/>
            <a:gdLst/>
            <a:ahLst/>
            <a:cxnLst/>
            <a:rect l="l" t="t" r="r" b="b"/>
            <a:pathLst>
              <a:path w="2190750" h="1143000">
                <a:moveTo>
                  <a:pt x="0" y="571500"/>
                </a:moveTo>
                <a:lnTo>
                  <a:pt x="6874" y="507114"/>
                </a:lnTo>
                <a:lnTo>
                  <a:pt x="27004" y="444819"/>
                </a:lnTo>
                <a:lnTo>
                  <a:pt x="59649" y="385002"/>
                </a:lnTo>
                <a:lnTo>
                  <a:pt x="104071" y="328048"/>
                </a:lnTo>
                <a:lnTo>
                  <a:pt x="159529" y="274344"/>
                </a:lnTo>
                <a:lnTo>
                  <a:pt x="191165" y="248831"/>
                </a:lnTo>
                <a:lnTo>
                  <a:pt x="225283" y="224275"/>
                </a:lnTo>
                <a:lnTo>
                  <a:pt x="261790" y="200724"/>
                </a:lnTo>
                <a:lnTo>
                  <a:pt x="300594" y="178226"/>
                </a:lnTo>
                <a:lnTo>
                  <a:pt x="341602" y="156831"/>
                </a:lnTo>
                <a:lnTo>
                  <a:pt x="384722" y="136586"/>
                </a:lnTo>
                <a:lnTo>
                  <a:pt x="429861" y="117538"/>
                </a:lnTo>
                <a:lnTo>
                  <a:pt x="476927" y="99738"/>
                </a:lnTo>
                <a:lnTo>
                  <a:pt x="525828" y="83232"/>
                </a:lnTo>
                <a:lnTo>
                  <a:pt x="576470" y="68069"/>
                </a:lnTo>
                <a:lnTo>
                  <a:pt x="628762" y="54297"/>
                </a:lnTo>
                <a:lnTo>
                  <a:pt x="682611" y="41965"/>
                </a:lnTo>
                <a:lnTo>
                  <a:pt x="737924" y="31121"/>
                </a:lnTo>
                <a:lnTo>
                  <a:pt x="794609" y="21813"/>
                </a:lnTo>
                <a:lnTo>
                  <a:pt x="852574" y="14089"/>
                </a:lnTo>
                <a:lnTo>
                  <a:pt x="911726" y="7997"/>
                </a:lnTo>
                <a:lnTo>
                  <a:pt x="971973" y="3586"/>
                </a:lnTo>
                <a:lnTo>
                  <a:pt x="1033222" y="904"/>
                </a:lnTo>
                <a:lnTo>
                  <a:pt x="1095380" y="0"/>
                </a:lnTo>
                <a:lnTo>
                  <a:pt x="1157537" y="904"/>
                </a:lnTo>
                <a:lnTo>
                  <a:pt x="1218785" y="3586"/>
                </a:lnTo>
                <a:lnTo>
                  <a:pt x="1279030" y="7997"/>
                </a:lnTo>
                <a:lnTo>
                  <a:pt x="1338181" y="14089"/>
                </a:lnTo>
                <a:lnTo>
                  <a:pt x="1396145" y="21813"/>
                </a:lnTo>
                <a:lnTo>
                  <a:pt x="1452830" y="31121"/>
                </a:lnTo>
                <a:lnTo>
                  <a:pt x="1508142" y="41965"/>
                </a:lnTo>
                <a:lnTo>
                  <a:pt x="1561990" y="54297"/>
                </a:lnTo>
                <a:lnTo>
                  <a:pt x="1614282" y="68069"/>
                </a:lnTo>
                <a:lnTo>
                  <a:pt x="1664924" y="83232"/>
                </a:lnTo>
                <a:lnTo>
                  <a:pt x="1713824" y="99738"/>
                </a:lnTo>
                <a:lnTo>
                  <a:pt x="1760889" y="117538"/>
                </a:lnTo>
                <a:lnTo>
                  <a:pt x="1806028" y="136586"/>
                </a:lnTo>
                <a:lnTo>
                  <a:pt x="1849148" y="156831"/>
                </a:lnTo>
                <a:lnTo>
                  <a:pt x="1890156" y="178226"/>
                </a:lnTo>
                <a:lnTo>
                  <a:pt x="1928960" y="200724"/>
                </a:lnTo>
                <a:lnTo>
                  <a:pt x="1965467" y="224275"/>
                </a:lnTo>
                <a:lnTo>
                  <a:pt x="1999585" y="248831"/>
                </a:lnTo>
                <a:lnTo>
                  <a:pt x="2031221" y="274344"/>
                </a:lnTo>
                <a:lnTo>
                  <a:pt x="2060283" y="300766"/>
                </a:lnTo>
                <a:lnTo>
                  <a:pt x="2110316" y="356143"/>
                </a:lnTo>
                <a:lnTo>
                  <a:pt x="2148942" y="414577"/>
                </a:lnTo>
                <a:lnTo>
                  <a:pt x="2175422" y="475681"/>
                </a:lnTo>
                <a:lnTo>
                  <a:pt x="2189017" y="539070"/>
                </a:lnTo>
                <a:lnTo>
                  <a:pt x="2190751" y="571500"/>
                </a:lnTo>
                <a:lnTo>
                  <a:pt x="2189017" y="603930"/>
                </a:lnTo>
                <a:lnTo>
                  <a:pt x="2175422" y="667319"/>
                </a:lnTo>
                <a:lnTo>
                  <a:pt x="2148942" y="728423"/>
                </a:lnTo>
                <a:lnTo>
                  <a:pt x="2110316" y="786856"/>
                </a:lnTo>
                <a:lnTo>
                  <a:pt x="2060283" y="842234"/>
                </a:lnTo>
                <a:lnTo>
                  <a:pt x="2031221" y="868656"/>
                </a:lnTo>
                <a:lnTo>
                  <a:pt x="1999585" y="894169"/>
                </a:lnTo>
                <a:lnTo>
                  <a:pt x="1965467" y="918725"/>
                </a:lnTo>
                <a:lnTo>
                  <a:pt x="1928960" y="942276"/>
                </a:lnTo>
                <a:lnTo>
                  <a:pt x="1890156" y="964773"/>
                </a:lnTo>
                <a:lnTo>
                  <a:pt x="1849148" y="986169"/>
                </a:lnTo>
                <a:lnTo>
                  <a:pt x="1806028" y="1006414"/>
                </a:lnTo>
                <a:lnTo>
                  <a:pt x="1760889" y="1025461"/>
                </a:lnTo>
                <a:lnTo>
                  <a:pt x="1713824" y="1043262"/>
                </a:lnTo>
                <a:lnTo>
                  <a:pt x="1664924" y="1059768"/>
                </a:lnTo>
                <a:lnTo>
                  <a:pt x="1614282" y="1074931"/>
                </a:lnTo>
                <a:lnTo>
                  <a:pt x="1561990" y="1088702"/>
                </a:lnTo>
                <a:lnTo>
                  <a:pt x="1508142" y="1101034"/>
                </a:lnTo>
                <a:lnTo>
                  <a:pt x="1452830" y="1111879"/>
                </a:lnTo>
                <a:lnTo>
                  <a:pt x="1396145" y="1121187"/>
                </a:lnTo>
                <a:lnTo>
                  <a:pt x="1338181" y="1128911"/>
                </a:lnTo>
                <a:lnTo>
                  <a:pt x="1279030" y="1135003"/>
                </a:lnTo>
                <a:lnTo>
                  <a:pt x="1218785" y="1139414"/>
                </a:lnTo>
                <a:lnTo>
                  <a:pt x="1157537" y="1142095"/>
                </a:lnTo>
                <a:lnTo>
                  <a:pt x="1095380" y="1143000"/>
                </a:lnTo>
                <a:lnTo>
                  <a:pt x="1033222" y="1142095"/>
                </a:lnTo>
                <a:lnTo>
                  <a:pt x="971973" y="1139414"/>
                </a:lnTo>
                <a:lnTo>
                  <a:pt x="911726" y="1135003"/>
                </a:lnTo>
                <a:lnTo>
                  <a:pt x="852574" y="1128911"/>
                </a:lnTo>
                <a:lnTo>
                  <a:pt x="794609" y="1121187"/>
                </a:lnTo>
                <a:lnTo>
                  <a:pt x="737924" y="1111879"/>
                </a:lnTo>
                <a:lnTo>
                  <a:pt x="682611" y="1101034"/>
                </a:lnTo>
                <a:lnTo>
                  <a:pt x="628762" y="1088702"/>
                </a:lnTo>
                <a:lnTo>
                  <a:pt x="576470" y="1074931"/>
                </a:lnTo>
                <a:lnTo>
                  <a:pt x="525828" y="1059768"/>
                </a:lnTo>
                <a:lnTo>
                  <a:pt x="476927" y="1043262"/>
                </a:lnTo>
                <a:lnTo>
                  <a:pt x="429861" y="1025461"/>
                </a:lnTo>
                <a:lnTo>
                  <a:pt x="384722" y="1006414"/>
                </a:lnTo>
                <a:lnTo>
                  <a:pt x="341602" y="986169"/>
                </a:lnTo>
                <a:lnTo>
                  <a:pt x="300594" y="964773"/>
                </a:lnTo>
                <a:lnTo>
                  <a:pt x="261790" y="942276"/>
                </a:lnTo>
                <a:lnTo>
                  <a:pt x="225283" y="918725"/>
                </a:lnTo>
                <a:lnTo>
                  <a:pt x="191165" y="894169"/>
                </a:lnTo>
                <a:lnTo>
                  <a:pt x="159529" y="868656"/>
                </a:lnTo>
                <a:lnTo>
                  <a:pt x="130466" y="842234"/>
                </a:lnTo>
                <a:lnTo>
                  <a:pt x="80434" y="786856"/>
                </a:lnTo>
                <a:lnTo>
                  <a:pt x="41808" y="728423"/>
                </a:lnTo>
                <a:lnTo>
                  <a:pt x="15328" y="667319"/>
                </a:lnTo>
                <a:lnTo>
                  <a:pt x="1733" y="603930"/>
                </a:lnTo>
                <a:lnTo>
                  <a:pt x="0" y="571500"/>
                </a:lnTo>
                <a:close/>
              </a:path>
            </a:pathLst>
          </a:custGeom>
          <a:ln w="9525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981700" y="1479003"/>
            <a:ext cx="2190750" cy="1143000"/>
          </a:xfrm>
          <a:custGeom>
            <a:avLst/>
            <a:gdLst/>
            <a:ahLst/>
            <a:cxnLst/>
            <a:rect l="l" t="t" r="r" b="b"/>
            <a:pathLst>
              <a:path w="2190750" h="1143000">
                <a:moveTo>
                  <a:pt x="1095375" y="0"/>
                </a:moveTo>
                <a:lnTo>
                  <a:pt x="1033216" y="904"/>
                </a:lnTo>
                <a:lnTo>
                  <a:pt x="971967" y="3586"/>
                </a:lnTo>
                <a:lnTo>
                  <a:pt x="911721" y="7997"/>
                </a:lnTo>
                <a:lnTo>
                  <a:pt x="852569" y="14089"/>
                </a:lnTo>
                <a:lnTo>
                  <a:pt x="794604" y="21814"/>
                </a:lnTo>
                <a:lnTo>
                  <a:pt x="737919" y="31122"/>
                </a:lnTo>
                <a:lnTo>
                  <a:pt x="682606" y="41967"/>
                </a:lnTo>
                <a:lnTo>
                  <a:pt x="628757" y="54299"/>
                </a:lnTo>
                <a:lnTo>
                  <a:pt x="576466" y="68071"/>
                </a:lnTo>
                <a:lnTo>
                  <a:pt x="525824" y="83235"/>
                </a:lnTo>
                <a:lnTo>
                  <a:pt x="476923" y="99741"/>
                </a:lnTo>
                <a:lnTo>
                  <a:pt x="429858" y="117542"/>
                </a:lnTo>
                <a:lnTo>
                  <a:pt x="384719" y="136590"/>
                </a:lnTo>
                <a:lnTo>
                  <a:pt x="341599" y="156836"/>
                </a:lnTo>
                <a:lnTo>
                  <a:pt x="300591" y="178232"/>
                </a:lnTo>
                <a:lnTo>
                  <a:pt x="261788" y="200730"/>
                </a:lnTo>
                <a:lnTo>
                  <a:pt x="225281" y="224281"/>
                </a:lnTo>
                <a:lnTo>
                  <a:pt x="191163" y="248838"/>
                </a:lnTo>
                <a:lnTo>
                  <a:pt x="159527" y="274352"/>
                </a:lnTo>
                <a:lnTo>
                  <a:pt x="130465" y="300774"/>
                </a:lnTo>
                <a:lnTo>
                  <a:pt x="80433" y="356153"/>
                </a:lnTo>
                <a:lnTo>
                  <a:pt x="41808" y="414588"/>
                </a:lnTo>
                <a:lnTo>
                  <a:pt x="15328" y="475693"/>
                </a:lnTo>
                <a:lnTo>
                  <a:pt x="1733" y="539082"/>
                </a:lnTo>
                <a:lnTo>
                  <a:pt x="0" y="571512"/>
                </a:lnTo>
                <a:lnTo>
                  <a:pt x="1733" y="603941"/>
                </a:lnTo>
                <a:lnTo>
                  <a:pt x="15328" y="667328"/>
                </a:lnTo>
                <a:lnTo>
                  <a:pt x="41808" y="728430"/>
                </a:lnTo>
                <a:lnTo>
                  <a:pt x="80433" y="786862"/>
                </a:lnTo>
                <a:lnTo>
                  <a:pt x="130465" y="842238"/>
                </a:lnTo>
                <a:lnTo>
                  <a:pt x="159527" y="868660"/>
                </a:lnTo>
                <a:lnTo>
                  <a:pt x="191163" y="894172"/>
                </a:lnTo>
                <a:lnTo>
                  <a:pt x="225281" y="918728"/>
                </a:lnTo>
                <a:lnTo>
                  <a:pt x="261788" y="942278"/>
                </a:lnTo>
                <a:lnTo>
                  <a:pt x="300591" y="964775"/>
                </a:lnTo>
                <a:lnTo>
                  <a:pt x="341599" y="986170"/>
                </a:lnTo>
                <a:lnTo>
                  <a:pt x="384719" y="1006415"/>
                </a:lnTo>
                <a:lnTo>
                  <a:pt x="429858" y="1025462"/>
                </a:lnTo>
                <a:lnTo>
                  <a:pt x="476923" y="1043263"/>
                </a:lnTo>
                <a:lnTo>
                  <a:pt x="525824" y="1059768"/>
                </a:lnTo>
                <a:lnTo>
                  <a:pt x="576466" y="1074931"/>
                </a:lnTo>
                <a:lnTo>
                  <a:pt x="628757" y="1088702"/>
                </a:lnTo>
                <a:lnTo>
                  <a:pt x="682606" y="1101034"/>
                </a:lnTo>
                <a:lnTo>
                  <a:pt x="737919" y="1111878"/>
                </a:lnTo>
                <a:lnTo>
                  <a:pt x="794604" y="1121187"/>
                </a:lnTo>
                <a:lnTo>
                  <a:pt x="852569" y="1128911"/>
                </a:lnTo>
                <a:lnTo>
                  <a:pt x="911721" y="1135002"/>
                </a:lnTo>
                <a:lnTo>
                  <a:pt x="971967" y="1139413"/>
                </a:lnTo>
                <a:lnTo>
                  <a:pt x="1033216" y="1142095"/>
                </a:lnTo>
                <a:lnTo>
                  <a:pt x="1095375" y="1143000"/>
                </a:lnTo>
                <a:lnTo>
                  <a:pt x="1157532" y="1142095"/>
                </a:lnTo>
                <a:lnTo>
                  <a:pt x="1218779" y="1139413"/>
                </a:lnTo>
                <a:lnTo>
                  <a:pt x="1279025" y="1135002"/>
                </a:lnTo>
                <a:lnTo>
                  <a:pt x="1338176" y="1128911"/>
                </a:lnTo>
                <a:lnTo>
                  <a:pt x="1396140" y="1121187"/>
                </a:lnTo>
                <a:lnTo>
                  <a:pt x="1452825" y="1111878"/>
                </a:lnTo>
                <a:lnTo>
                  <a:pt x="1508138" y="1101034"/>
                </a:lnTo>
                <a:lnTo>
                  <a:pt x="1561986" y="1088702"/>
                </a:lnTo>
                <a:lnTo>
                  <a:pt x="1614278" y="1074931"/>
                </a:lnTo>
                <a:lnTo>
                  <a:pt x="1664920" y="1059768"/>
                </a:lnTo>
                <a:lnTo>
                  <a:pt x="1713820" y="1043263"/>
                </a:lnTo>
                <a:lnTo>
                  <a:pt x="1760886" y="1025462"/>
                </a:lnTo>
                <a:lnTo>
                  <a:pt x="1806025" y="1006415"/>
                </a:lnTo>
                <a:lnTo>
                  <a:pt x="1849145" y="986170"/>
                </a:lnTo>
                <a:lnTo>
                  <a:pt x="1890153" y="964775"/>
                </a:lnTo>
                <a:lnTo>
                  <a:pt x="1928957" y="942278"/>
                </a:lnTo>
                <a:lnTo>
                  <a:pt x="1965464" y="918728"/>
                </a:lnTo>
                <a:lnTo>
                  <a:pt x="1999583" y="894172"/>
                </a:lnTo>
                <a:lnTo>
                  <a:pt x="2031219" y="868660"/>
                </a:lnTo>
                <a:lnTo>
                  <a:pt x="2060281" y="842238"/>
                </a:lnTo>
                <a:lnTo>
                  <a:pt x="2110314" y="786862"/>
                </a:lnTo>
                <a:lnTo>
                  <a:pt x="2148940" y="728430"/>
                </a:lnTo>
                <a:lnTo>
                  <a:pt x="2175421" y="667328"/>
                </a:lnTo>
                <a:lnTo>
                  <a:pt x="2189015" y="603941"/>
                </a:lnTo>
                <a:lnTo>
                  <a:pt x="2190750" y="571512"/>
                </a:lnTo>
                <a:lnTo>
                  <a:pt x="2189015" y="539082"/>
                </a:lnTo>
                <a:lnTo>
                  <a:pt x="2175421" y="475693"/>
                </a:lnTo>
                <a:lnTo>
                  <a:pt x="2148940" y="414588"/>
                </a:lnTo>
                <a:lnTo>
                  <a:pt x="2110314" y="356153"/>
                </a:lnTo>
                <a:lnTo>
                  <a:pt x="2060281" y="300774"/>
                </a:lnTo>
                <a:lnTo>
                  <a:pt x="2031219" y="274352"/>
                </a:lnTo>
                <a:lnTo>
                  <a:pt x="1999583" y="248838"/>
                </a:lnTo>
                <a:lnTo>
                  <a:pt x="1965464" y="224281"/>
                </a:lnTo>
                <a:lnTo>
                  <a:pt x="1928957" y="200730"/>
                </a:lnTo>
                <a:lnTo>
                  <a:pt x="1890153" y="178232"/>
                </a:lnTo>
                <a:lnTo>
                  <a:pt x="1849145" y="156836"/>
                </a:lnTo>
                <a:lnTo>
                  <a:pt x="1806025" y="136590"/>
                </a:lnTo>
                <a:lnTo>
                  <a:pt x="1760886" y="117542"/>
                </a:lnTo>
                <a:lnTo>
                  <a:pt x="1713820" y="99741"/>
                </a:lnTo>
                <a:lnTo>
                  <a:pt x="1664920" y="83235"/>
                </a:lnTo>
                <a:lnTo>
                  <a:pt x="1614278" y="68071"/>
                </a:lnTo>
                <a:lnTo>
                  <a:pt x="1561986" y="54299"/>
                </a:lnTo>
                <a:lnTo>
                  <a:pt x="1508138" y="41967"/>
                </a:lnTo>
                <a:lnTo>
                  <a:pt x="1452825" y="31122"/>
                </a:lnTo>
                <a:lnTo>
                  <a:pt x="1396140" y="21814"/>
                </a:lnTo>
                <a:lnTo>
                  <a:pt x="1338176" y="14089"/>
                </a:lnTo>
                <a:lnTo>
                  <a:pt x="1279025" y="7997"/>
                </a:lnTo>
                <a:lnTo>
                  <a:pt x="1218779" y="3586"/>
                </a:lnTo>
                <a:lnTo>
                  <a:pt x="1157532" y="904"/>
                </a:lnTo>
                <a:lnTo>
                  <a:pt x="1095375" y="0"/>
                </a:lnTo>
                <a:close/>
              </a:path>
            </a:pathLst>
          </a:custGeom>
          <a:solidFill>
            <a:srgbClr val="95B3D7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981700" y="1479003"/>
            <a:ext cx="2190750" cy="1143000"/>
          </a:xfrm>
          <a:custGeom>
            <a:avLst/>
            <a:gdLst/>
            <a:ahLst/>
            <a:cxnLst/>
            <a:rect l="l" t="t" r="r" b="b"/>
            <a:pathLst>
              <a:path w="2190750" h="1143000">
                <a:moveTo>
                  <a:pt x="0" y="571500"/>
                </a:moveTo>
                <a:lnTo>
                  <a:pt x="6874" y="507114"/>
                </a:lnTo>
                <a:lnTo>
                  <a:pt x="27004" y="444819"/>
                </a:lnTo>
                <a:lnTo>
                  <a:pt x="59649" y="385002"/>
                </a:lnTo>
                <a:lnTo>
                  <a:pt x="104071" y="328048"/>
                </a:lnTo>
                <a:lnTo>
                  <a:pt x="159529" y="274344"/>
                </a:lnTo>
                <a:lnTo>
                  <a:pt x="191165" y="248831"/>
                </a:lnTo>
                <a:lnTo>
                  <a:pt x="225283" y="224275"/>
                </a:lnTo>
                <a:lnTo>
                  <a:pt x="261790" y="200724"/>
                </a:lnTo>
                <a:lnTo>
                  <a:pt x="300594" y="178226"/>
                </a:lnTo>
                <a:lnTo>
                  <a:pt x="341602" y="156831"/>
                </a:lnTo>
                <a:lnTo>
                  <a:pt x="384722" y="136586"/>
                </a:lnTo>
                <a:lnTo>
                  <a:pt x="429861" y="117538"/>
                </a:lnTo>
                <a:lnTo>
                  <a:pt x="476927" y="99738"/>
                </a:lnTo>
                <a:lnTo>
                  <a:pt x="525828" y="83232"/>
                </a:lnTo>
                <a:lnTo>
                  <a:pt x="576470" y="68069"/>
                </a:lnTo>
                <a:lnTo>
                  <a:pt x="628762" y="54297"/>
                </a:lnTo>
                <a:lnTo>
                  <a:pt x="682611" y="41965"/>
                </a:lnTo>
                <a:lnTo>
                  <a:pt x="737924" y="31121"/>
                </a:lnTo>
                <a:lnTo>
                  <a:pt x="794609" y="21813"/>
                </a:lnTo>
                <a:lnTo>
                  <a:pt x="852574" y="14089"/>
                </a:lnTo>
                <a:lnTo>
                  <a:pt x="911726" y="7997"/>
                </a:lnTo>
                <a:lnTo>
                  <a:pt x="971973" y="3586"/>
                </a:lnTo>
                <a:lnTo>
                  <a:pt x="1033222" y="904"/>
                </a:lnTo>
                <a:lnTo>
                  <a:pt x="1095380" y="0"/>
                </a:lnTo>
                <a:lnTo>
                  <a:pt x="1157537" y="904"/>
                </a:lnTo>
                <a:lnTo>
                  <a:pt x="1218785" y="3586"/>
                </a:lnTo>
                <a:lnTo>
                  <a:pt x="1279030" y="7997"/>
                </a:lnTo>
                <a:lnTo>
                  <a:pt x="1338181" y="14089"/>
                </a:lnTo>
                <a:lnTo>
                  <a:pt x="1396145" y="21813"/>
                </a:lnTo>
                <a:lnTo>
                  <a:pt x="1452830" y="31121"/>
                </a:lnTo>
                <a:lnTo>
                  <a:pt x="1508142" y="41965"/>
                </a:lnTo>
                <a:lnTo>
                  <a:pt x="1561990" y="54297"/>
                </a:lnTo>
                <a:lnTo>
                  <a:pt x="1614282" y="68069"/>
                </a:lnTo>
                <a:lnTo>
                  <a:pt x="1664924" y="83232"/>
                </a:lnTo>
                <a:lnTo>
                  <a:pt x="1713824" y="99738"/>
                </a:lnTo>
                <a:lnTo>
                  <a:pt x="1760889" y="117538"/>
                </a:lnTo>
                <a:lnTo>
                  <a:pt x="1806028" y="136586"/>
                </a:lnTo>
                <a:lnTo>
                  <a:pt x="1849148" y="156831"/>
                </a:lnTo>
                <a:lnTo>
                  <a:pt x="1890156" y="178226"/>
                </a:lnTo>
                <a:lnTo>
                  <a:pt x="1928960" y="200724"/>
                </a:lnTo>
                <a:lnTo>
                  <a:pt x="1965467" y="224275"/>
                </a:lnTo>
                <a:lnTo>
                  <a:pt x="1999585" y="248831"/>
                </a:lnTo>
                <a:lnTo>
                  <a:pt x="2031221" y="274344"/>
                </a:lnTo>
                <a:lnTo>
                  <a:pt x="2060283" y="300766"/>
                </a:lnTo>
                <a:lnTo>
                  <a:pt x="2110316" y="356143"/>
                </a:lnTo>
                <a:lnTo>
                  <a:pt x="2148942" y="414577"/>
                </a:lnTo>
                <a:lnTo>
                  <a:pt x="2175422" y="475681"/>
                </a:lnTo>
                <a:lnTo>
                  <a:pt x="2189017" y="539070"/>
                </a:lnTo>
                <a:lnTo>
                  <a:pt x="2190751" y="571500"/>
                </a:lnTo>
                <a:lnTo>
                  <a:pt x="2189017" y="603930"/>
                </a:lnTo>
                <a:lnTo>
                  <a:pt x="2175422" y="667319"/>
                </a:lnTo>
                <a:lnTo>
                  <a:pt x="2148942" y="728423"/>
                </a:lnTo>
                <a:lnTo>
                  <a:pt x="2110316" y="786856"/>
                </a:lnTo>
                <a:lnTo>
                  <a:pt x="2060283" y="842234"/>
                </a:lnTo>
                <a:lnTo>
                  <a:pt x="2031221" y="868656"/>
                </a:lnTo>
                <a:lnTo>
                  <a:pt x="1999585" y="894169"/>
                </a:lnTo>
                <a:lnTo>
                  <a:pt x="1965467" y="918725"/>
                </a:lnTo>
                <a:lnTo>
                  <a:pt x="1928960" y="942276"/>
                </a:lnTo>
                <a:lnTo>
                  <a:pt x="1890156" y="964773"/>
                </a:lnTo>
                <a:lnTo>
                  <a:pt x="1849148" y="986169"/>
                </a:lnTo>
                <a:lnTo>
                  <a:pt x="1806028" y="1006414"/>
                </a:lnTo>
                <a:lnTo>
                  <a:pt x="1760889" y="1025461"/>
                </a:lnTo>
                <a:lnTo>
                  <a:pt x="1713824" y="1043262"/>
                </a:lnTo>
                <a:lnTo>
                  <a:pt x="1664924" y="1059768"/>
                </a:lnTo>
                <a:lnTo>
                  <a:pt x="1614282" y="1074931"/>
                </a:lnTo>
                <a:lnTo>
                  <a:pt x="1561990" y="1088702"/>
                </a:lnTo>
                <a:lnTo>
                  <a:pt x="1508142" y="1101034"/>
                </a:lnTo>
                <a:lnTo>
                  <a:pt x="1452830" y="1111879"/>
                </a:lnTo>
                <a:lnTo>
                  <a:pt x="1396145" y="1121187"/>
                </a:lnTo>
                <a:lnTo>
                  <a:pt x="1338181" y="1128911"/>
                </a:lnTo>
                <a:lnTo>
                  <a:pt x="1279030" y="1135003"/>
                </a:lnTo>
                <a:lnTo>
                  <a:pt x="1218785" y="1139414"/>
                </a:lnTo>
                <a:lnTo>
                  <a:pt x="1157537" y="1142095"/>
                </a:lnTo>
                <a:lnTo>
                  <a:pt x="1095380" y="1143000"/>
                </a:lnTo>
                <a:lnTo>
                  <a:pt x="1033222" y="1142095"/>
                </a:lnTo>
                <a:lnTo>
                  <a:pt x="971973" y="1139414"/>
                </a:lnTo>
                <a:lnTo>
                  <a:pt x="911726" y="1135003"/>
                </a:lnTo>
                <a:lnTo>
                  <a:pt x="852574" y="1128911"/>
                </a:lnTo>
                <a:lnTo>
                  <a:pt x="794609" y="1121187"/>
                </a:lnTo>
                <a:lnTo>
                  <a:pt x="737924" y="1111879"/>
                </a:lnTo>
                <a:lnTo>
                  <a:pt x="682611" y="1101034"/>
                </a:lnTo>
                <a:lnTo>
                  <a:pt x="628762" y="1088702"/>
                </a:lnTo>
                <a:lnTo>
                  <a:pt x="576470" y="1074931"/>
                </a:lnTo>
                <a:lnTo>
                  <a:pt x="525828" y="1059768"/>
                </a:lnTo>
                <a:lnTo>
                  <a:pt x="476927" y="1043262"/>
                </a:lnTo>
                <a:lnTo>
                  <a:pt x="429861" y="1025461"/>
                </a:lnTo>
                <a:lnTo>
                  <a:pt x="384722" y="1006414"/>
                </a:lnTo>
                <a:lnTo>
                  <a:pt x="341602" y="986169"/>
                </a:lnTo>
                <a:lnTo>
                  <a:pt x="300594" y="964773"/>
                </a:lnTo>
                <a:lnTo>
                  <a:pt x="261790" y="942276"/>
                </a:lnTo>
                <a:lnTo>
                  <a:pt x="225283" y="918725"/>
                </a:lnTo>
                <a:lnTo>
                  <a:pt x="191165" y="894169"/>
                </a:lnTo>
                <a:lnTo>
                  <a:pt x="159529" y="868656"/>
                </a:lnTo>
                <a:lnTo>
                  <a:pt x="130466" y="842234"/>
                </a:lnTo>
                <a:lnTo>
                  <a:pt x="80434" y="786856"/>
                </a:lnTo>
                <a:lnTo>
                  <a:pt x="41808" y="728423"/>
                </a:lnTo>
                <a:lnTo>
                  <a:pt x="15328" y="667319"/>
                </a:lnTo>
                <a:lnTo>
                  <a:pt x="1733" y="603930"/>
                </a:lnTo>
                <a:lnTo>
                  <a:pt x="0" y="571500"/>
                </a:lnTo>
                <a:close/>
              </a:path>
            </a:pathLst>
          </a:custGeom>
          <a:ln w="9525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0500" y="4713757"/>
            <a:ext cx="8743950" cy="1991995"/>
          </a:xfrm>
          <a:custGeom>
            <a:avLst/>
            <a:gdLst/>
            <a:ahLst/>
            <a:cxnLst/>
            <a:rect l="l" t="t" r="r" b="b"/>
            <a:pathLst>
              <a:path w="8743950" h="1991995">
                <a:moveTo>
                  <a:pt x="0" y="1991842"/>
                </a:moveTo>
                <a:lnTo>
                  <a:pt x="8743950" y="1991842"/>
                </a:lnTo>
                <a:lnTo>
                  <a:pt x="8743950" y="0"/>
                </a:lnTo>
                <a:lnTo>
                  <a:pt x="0" y="0"/>
                </a:lnTo>
                <a:lnTo>
                  <a:pt x="0" y="1991842"/>
                </a:lnTo>
                <a:close/>
              </a:path>
            </a:pathLst>
          </a:custGeom>
          <a:solidFill>
            <a:srgbClr val="C3D69B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90500" y="4713757"/>
            <a:ext cx="8743950" cy="1991995"/>
          </a:xfrm>
          <a:custGeom>
            <a:avLst/>
            <a:gdLst/>
            <a:ahLst/>
            <a:cxnLst/>
            <a:rect l="l" t="t" r="r" b="b"/>
            <a:pathLst>
              <a:path w="8743950" h="1991995">
                <a:moveTo>
                  <a:pt x="0" y="0"/>
                </a:moveTo>
                <a:lnTo>
                  <a:pt x="8743954" y="0"/>
                </a:lnTo>
                <a:lnTo>
                  <a:pt x="8743954" y="1991841"/>
                </a:lnTo>
                <a:lnTo>
                  <a:pt x="0" y="199184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9BBB5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318894" y="1793621"/>
            <a:ext cx="12674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>
                <a:latin typeface="Arial"/>
                <a:cs typeface="Arial"/>
              </a:rPr>
              <a:t>Sou</a:t>
            </a:r>
            <a:r>
              <a:rPr sz="3200" spc="-114" dirty="0">
                <a:latin typeface="Arial"/>
                <a:cs typeface="Arial"/>
              </a:rPr>
              <a:t>r</a:t>
            </a:r>
            <a:r>
              <a:rPr sz="3200" spc="60" dirty="0">
                <a:latin typeface="Arial"/>
                <a:cs typeface="Arial"/>
              </a:rPr>
              <a:t>c</a:t>
            </a:r>
            <a:r>
              <a:rPr sz="3200" spc="-120" dirty="0">
                <a:latin typeface="Arial"/>
                <a:cs typeface="Arial"/>
              </a:rPr>
              <a:t>e</a:t>
            </a:r>
            <a:endParaRPr sz="32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6654000" y="1790052"/>
            <a:ext cx="8464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40" dirty="0">
                <a:latin typeface="Arial"/>
                <a:cs typeface="Arial"/>
              </a:rPr>
              <a:t>D</a:t>
            </a:r>
            <a:r>
              <a:rPr sz="3200" spc="-105" dirty="0">
                <a:latin typeface="Arial"/>
                <a:cs typeface="Arial"/>
              </a:rPr>
              <a:t>a</a:t>
            </a:r>
            <a:r>
              <a:rPr sz="3200" spc="55" dirty="0">
                <a:latin typeface="Arial"/>
                <a:cs typeface="Arial"/>
              </a:rPr>
              <a:t>t</a:t>
            </a:r>
            <a:r>
              <a:rPr sz="3200" spc="-120" dirty="0">
                <a:latin typeface="Arial"/>
                <a:cs typeface="Arial"/>
              </a:rPr>
              <a:t>a</a:t>
            </a:r>
            <a:endParaRPr sz="3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553084" y="2611715"/>
            <a:ext cx="1690421" cy="168398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828425" y="2652585"/>
            <a:ext cx="1689735" cy="1690370"/>
          </a:xfrm>
          <a:custGeom>
            <a:avLst/>
            <a:gdLst/>
            <a:ahLst/>
            <a:cxnLst/>
            <a:rect l="l" t="t" r="r" b="b"/>
            <a:pathLst>
              <a:path w="1689734" h="1690370">
                <a:moveTo>
                  <a:pt x="1689430" y="0"/>
                </a:moveTo>
                <a:lnTo>
                  <a:pt x="748944" y="190"/>
                </a:lnTo>
                <a:lnTo>
                  <a:pt x="984123" y="235267"/>
                </a:lnTo>
                <a:lnTo>
                  <a:pt x="0" y="1219771"/>
                </a:lnTo>
                <a:lnTo>
                  <a:pt x="470344" y="1689925"/>
                </a:lnTo>
                <a:lnTo>
                  <a:pt x="1454454" y="705408"/>
                </a:lnTo>
                <a:lnTo>
                  <a:pt x="1689573" y="705408"/>
                </a:lnTo>
                <a:lnTo>
                  <a:pt x="1689430" y="0"/>
                </a:lnTo>
                <a:close/>
              </a:path>
              <a:path w="1689734" h="1690370">
                <a:moveTo>
                  <a:pt x="1689573" y="705408"/>
                </a:moveTo>
                <a:lnTo>
                  <a:pt x="1454454" y="705408"/>
                </a:lnTo>
                <a:lnTo>
                  <a:pt x="1689620" y="940485"/>
                </a:lnTo>
                <a:lnTo>
                  <a:pt x="1689573" y="705408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828431" y="2652580"/>
            <a:ext cx="1689735" cy="1690370"/>
          </a:xfrm>
          <a:custGeom>
            <a:avLst/>
            <a:gdLst/>
            <a:ahLst/>
            <a:cxnLst/>
            <a:rect l="l" t="t" r="r" b="b"/>
            <a:pathLst>
              <a:path w="1689734" h="1690370">
                <a:moveTo>
                  <a:pt x="1689610" y="940487"/>
                </a:moveTo>
                <a:lnTo>
                  <a:pt x="1454441" y="705415"/>
                </a:lnTo>
                <a:lnTo>
                  <a:pt x="470336" y="1689921"/>
                </a:lnTo>
                <a:lnTo>
                  <a:pt x="0" y="1219777"/>
                </a:lnTo>
                <a:lnTo>
                  <a:pt x="984105" y="235270"/>
                </a:lnTo>
                <a:lnTo>
                  <a:pt x="748938" y="200"/>
                </a:lnTo>
                <a:lnTo>
                  <a:pt x="1689424" y="0"/>
                </a:lnTo>
                <a:lnTo>
                  <a:pt x="1689610" y="940487"/>
                </a:lnTo>
                <a:close/>
              </a:path>
            </a:pathLst>
          </a:custGeom>
          <a:ln w="9524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23065" y="3165424"/>
            <a:ext cx="864235" cy="868680"/>
          </a:xfrm>
          <a:custGeom>
            <a:avLst/>
            <a:gdLst/>
            <a:ahLst/>
            <a:cxnLst/>
            <a:rect l="l" t="t" r="r" b="b"/>
            <a:pathLst>
              <a:path w="864235" h="868679">
                <a:moveTo>
                  <a:pt x="12433" y="746760"/>
                </a:moveTo>
                <a:lnTo>
                  <a:pt x="0" y="758190"/>
                </a:lnTo>
                <a:lnTo>
                  <a:pt x="111810" y="868680"/>
                </a:lnTo>
                <a:lnTo>
                  <a:pt x="125310" y="855980"/>
                </a:lnTo>
                <a:lnTo>
                  <a:pt x="56984" y="788669"/>
                </a:lnTo>
                <a:lnTo>
                  <a:pt x="52171" y="782319"/>
                </a:lnTo>
                <a:lnTo>
                  <a:pt x="44780" y="769619"/>
                </a:lnTo>
                <a:lnTo>
                  <a:pt x="42880" y="764540"/>
                </a:lnTo>
                <a:lnTo>
                  <a:pt x="31280" y="764540"/>
                </a:lnTo>
                <a:lnTo>
                  <a:pt x="12433" y="746760"/>
                </a:lnTo>
                <a:close/>
              </a:path>
              <a:path w="864235" h="868679">
                <a:moveTo>
                  <a:pt x="119337" y="708660"/>
                </a:moveTo>
                <a:lnTo>
                  <a:pt x="76669" y="708660"/>
                </a:lnTo>
                <a:lnTo>
                  <a:pt x="85293" y="709930"/>
                </a:lnTo>
                <a:lnTo>
                  <a:pt x="89547" y="712469"/>
                </a:lnTo>
                <a:lnTo>
                  <a:pt x="97904" y="717550"/>
                </a:lnTo>
                <a:lnTo>
                  <a:pt x="101879" y="720090"/>
                </a:lnTo>
                <a:lnTo>
                  <a:pt x="181470" y="798830"/>
                </a:lnTo>
                <a:lnTo>
                  <a:pt x="194970" y="784860"/>
                </a:lnTo>
                <a:lnTo>
                  <a:pt x="126504" y="717550"/>
                </a:lnTo>
                <a:lnTo>
                  <a:pt x="121945" y="712469"/>
                </a:lnTo>
                <a:lnTo>
                  <a:pt x="119337" y="708660"/>
                </a:lnTo>
                <a:close/>
              </a:path>
              <a:path w="864235" h="868679">
                <a:moveTo>
                  <a:pt x="85537" y="689610"/>
                </a:moveTo>
                <a:lnTo>
                  <a:pt x="78429" y="689610"/>
                </a:lnTo>
                <a:lnTo>
                  <a:pt x="71285" y="690880"/>
                </a:lnTo>
                <a:lnTo>
                  <a:pt x="35210" y="720090"/>
                </a:lnTo>
                <a:lnTo>
                  <a:pt x="28786" y="741680"/>
                </a:lnTo>
                <a:lnTo>
                  <a:pt x="28849" y="749300"/>
                </a:lnTo>
                <a:lnTo>
                  <a:pt x="29896" y="756919"/>
                </a:lnTo>
                <a:lnTo>
                  <a:pt x="31927" y="764540"/>
                </a:lnTo>
                <a:lnTo>
                  <a:pt x="42880" y="764540"/>
                </a:lnTo>
                <a:lnTo>
                  <a:pt x="42405" y="763269"/>
                </a:lnTo>
                <a:lnTo>
                  <a:pt x="40322" y="750569"/>
                </a:lnTo>
                <a:lnTo>
                  <a:pt x="59029" y="715010"/>
                </a:lnTo>
                <a:lnTo>
                  <a:pt x="76669" y="708660"/>
                </a:lnTo>
                <a:lnTo>
                  <a:pt x="119337" y="708660"/>
                </a:lnTo>
                <a:lnTo>
                  <a:pt x="114122" y="701040"/>
                </a:lnTo>
                <a:lnTo>
                  <a:pt x="111442" y="694690"/>
                </a:lnTo>
                <a:lnTo>
                  <a:pt x="99656" y="694690"/>
                </a:lnTo>
                <a:lnTo>
                  <a:pt x="85537" y="689610"/>
                </a:lnTo>
                <a:close/>
              </a:path>
              <a:path w="864235" h="868679">
                <a:moveTo>
                  <a:pt x="187177" y="638810"/>
                </a:moveTo>
                <a:lnTo>
                  <a:pt x="149034" y="638810"/>
                </a:lnTo>
                <a:lnTo>
                  <a:pt x="155609" y="640080"/>
                </a:lnTo>
                <a:lnTo>
                  <a:pt x="169063" y="647700"/>
                </a:lnTo>
                <a:lnTo>
                  <a:pt x="175945" y="654050"/>
                </a:lnTo>
                <a:lnTo>
                  <a:pt x="251142" y="728980"/>
                </a:lnTo>
                <a:lnTo>
                  <a:pt x="264642" y="715010"/>
                </a:lnTo>
                <a:lnTo>
                  <a:pt x="188798" y="640080"/>
                </a:lnTo>
                <a:lnTo>
                  <a:pt x="187177" y="638810"/>
                </a:lnTo>
                <a:close/>
              </a:path>
              <a:path w="864235" h="868679">
                <a:moveTo>
                  <a:pt x="150220" y="619760"/>
                </a:moveTo>
                <a:lnTo>
                  <a:pt x="112928" y="637540"/>
                </a:lnTo>
                <a:lnTo>
                  <a:pt x="96297" y="671830"/>
                </a:lnTo>
                <a:lnTo>
                  <a:pt x="96124" y="679450"/>
                </a:lnTo>
                <a:lnTo>
                  <a:pt x="97244" y="687069"/>
                </a:lnTo>
                <a:lnTo>
                  <a:pt x="99656" y="694690"/>
                </a:lnTo>
                <a:lnTo>
                  <a:pt x="111442" y="694690"/>
                </a:lnTo>
                <a:lnTo>
                  <a:pt x="108496" y="683260"/>
                </a:lnTo>
                <a:lnTo>
                  <a:pt x="108572" y="676910"/>
                </a:lnTo>
                <a:lnTo>
                  <a:pt x="111810" y="664210"/>
                </a:lnTo>
                <a:lnTo>
                  <a:pt x="115544" y="657860"/>
                </a:lnTo>
                <a:lnTo>
                  <a:pt x="121412" y="652780"/>
                </a:lnTo>
                <a:lnTo>
                  <a:pt x="128603" y="646430"/>
                </a:lnTo>
                <a:lnTo>
                  <a:pt x="135604" y="641350"/>
                </a:lnTo>
                <a:lnTo>
                  <a:pt x="142414" y="638810"/>
                </a:lnTo>
                <a:lnTo>
                  <a:pt x="187177" y="638810"/>
                </a:lnTo>
                <a:lnTo>
                  <a:pt x="169347" y="624840"/>
                </a:lnTo>
                <a:lnTo>
                  <a:pt x="150220" y="619760"/>
                </a:lnTo>
                <a:close/>
              </a:path>
              <a:path w="864235" h="868679">
                <a:moveTo>
                  <a:pt x="277406" y="510540"/>
                </a:moveTo>
                <a:lnTo>
                  <a:pt x="255296" y="510540"/>
                </a:lnTo>
                <a:lnTo>
                  <a:pt x="240554" y="515619"/>
                </a:lnTo>
                <a:lnTo>
                  <a:pt x="208822" y="543560"/>
                </a:lnTo>
                <a:lnTo>
                  <a:pt x="199368" y="580390"/>
                </a:lnTo>
                <a:lnTo>
                  <a:pt x="200113" y="586740"/>
                </a:lnTo>
                <a:lnTo>
                  <a:pt x="218736" y="627380"/>
                </a:lnTo>
                <a:lnTo>
                  <a:pt x="228955" y="638810"/>
                </a:lnTo>
                <a:lnTo>
                  <a:pt x="235023" y="645160"/>
                </a:lnTo>
                <a:lnTo>
                  <a:pt x="241301" y="650240"/>
                </a:lnTo>
                <a:lnTo>
                  <a:pt x="247791" y="654050"/>
                </a:lnTo>
                <a:lnTo>
                  <a:pt x="254495" y="659130"/>
                </a:lnTo>
                <a:lnTo>
                  <a:pt x="275210" y="666750"/>
                </a:lnTo>
                <a:lnTo>
                  <a:pt x="289309" y="669290"/>
                </a:lnTo>
                <a:lnTo>
                  <a:pt x="310565" y="665480"/>
                </a:lnTo>
                <a:lnTo>
                  <a:pt x="317592" y="661669"/>
                </a:lnTo>
                <a:lnTo>
                  <a:pt x="324481" y="657860"/>
                </a:lnTo>
                <a:lnTo>
                  <a:pt x="331232" y="652780"/>
                </a:lnTo>
                <a:lnTo>
                  <a:pt x="333877" y="650240"/>
                </a:lnTo>
                <a:lnTo>
                  <a:pt x="291376" y="650240"/>
                </a:lnTo>
                <a:lnTo>
                  <a:pt x="276999" y="648969"/>
                </a:lnTo>
                <a:lnTo>
                  <a:pt x="270090" y="646430"/>
                </a:lnTo>
                <a:lnTo>
                  <a:pt x="256832" y="638810"/>
                </a:lnTo>
                <a:lnTo>
                  <a:pt x="251053" y="633730"/>
                </a:lnTo>
                <a:lnTo>
                  <a:pt x="246138" y="628650"/>
                </a:lnTo>
                <a:lnTo>
                  <a:pt x="257570" y="617219"/>
                </a:lnTo>
                <a:lnTo>
                  <a:pt x="234657" y="617219"/>
                </a:lnTo>
                <a:lnTo>
                  <a:pt x="217068" y="572769"/>
                </a:lnTo>
                <a:lnTo>
                  <a:pt x="217754" y="566419"/>
                </a:lnTo>
                <a:lnTo>
                  <a:pt x="242633" y="532130"/>
                </a:lnTo>
                <a:lnTo>
                  <a:pt x="262293" y="527050"/>
                </a:lnTo>
                <a:lnTo>
                  <a:pt x="312830" y="527050"/>
                </a:lnTo>
                <a:lnTo>
                  <a:pt x="306019" y="521969"/>
                </a:lnTo>
                <a:lnTo>
                  <a:pt x="299001" y="518160"/>
                </a:lnTo>
                <a:lnTo>
                  <a:pt x="277406" y="510540"/>
                </a:lnTo>
                <a:close/>
              </a:path>
              <a:path w="864235" h="868679">
                <a:moveTo>
                  <a:pt x="346201" y="558800"/>
                </a:moveTo>
                <a:lnTo>
                  <a:pt x="332701" y="572769"/>
                </a:lnTo>
                <a:lnTo>
                  <a:pt x="336944" y="580390"/>
                </a:lnTo>
                <a:lnTo>
                  <a:pt x="339898" y="588010"/>
                </a:lnTo>
                <a:lnTo>
                  <a:pt x="341558" y="596900"/>
                </a:lnTo>
                <a:lnTo>
                  <a:pt x="341922" y="604519"/>
                </a:lnTo>
                <a:lnTo>
                  <a:pt x="340755" y="612140"/>
                </a:lnTo>
                <a:lnTo>
                  <a:pt x="313270" y="646430"/>
                </a:lnTo>
                <a:lnTo>
                  <a:pt x="298627" y="650240"/>
                </a:lnTo>
                <a:lnTo>
                  <a:pt x="333877" y="650240"/>
                </a:lnTo>
                <a:lnTo>
                  <a:pt x="358137" y="614680"/>
                </a:lnTo>
                <a:lnTo>
                  <a:pt x="359917" y="603250"/>
                </a:lnTo>
                <a:lnTo>
                  <a:pt x="359460" y="593090"/>
                </a:lnTo>
                <a:lnTo>
                  <a:pt x="357022" y="581660"/>
                </a:lnTo>
                <a:lnTo>
                  <a:pt x="352602" y="570230"/>
                </a:lnTo>
                <a:lnTo>
                  <a:pt x="346201" y="558800"/>
                </a:lnTo>
                <a:close/>
              </a:path>
              <a:path w="864235" h="868679">
                <a:moveTo>
                  <a:pt x="312830" y="527050"/>
                </a:moveTo>
                <a:lnTo>
                  <a:pt x="262293" y="527050"/>
                </a:lnTo>
                <a:lnTo>
                  <a:pt x="275666" y="528319"/>
                </a:lnTo>
                <a:lnTo>
                  <a:pt x="282219" y="529590"/>
                </a:lnTo>
                <a:lnTo>
                  <a:pt x="295033" y="535940"/>
                </a:lnTo>
                <a:lnTo>
                  <a:pt x="300913" y="539750"/>
                </a:lnTo>
                <a:lnTo>
                  <a:pt x="306260" y="544830"/>
                </a:lnTo>
                <a:lnTo>
                  <a:pt x="234657" y="617219"/>
                </a:lnTo>
                <a:lnTo>
                  <a:pt x="257570" y="617219"/>
                </a:lnTo>
                <a:lnTo>
                  <a:pt x="331241" y="543560"/>
                </a:lnTo>
                <a:lnTo>
                  <a:pt x="325437" y="537210"/>
                </a:lnTo>
                <a:lnTo>
                  <a:pt x="319301" y="532130"/>
                </a:lnTo>
                <a:lnTo>
                  <a:pt x="312830" y="527050"/>
                </a:lnTo>
                <a:close/>
              </a:path>
              <a:path w="864235" h="868679">
                <a:moveTo>
                  <a:pt x="408522" y="414020"/>
                </a:moveTo>
                <a:lnTo>
                  <a:pt x="374116" y="414020"/>
                </a:lnTo>
                <a:lnTo>
                  <a:pt x="383044" y="416560"/>
                </a:lnTo>
                <a:lnTo>
                  <a:pt x="387591" y="420370"/>
                </a:lnTo>
                <a:lnTo>
                  <a:pt x="395236" y="427989"/>
                </a:lnTo>
                <a:lnTo>
                  <a:pt x="397306" y="430529"/>
                </a:lnTo>
                <a:lnTo>
                  <a:pt x="399491" y="435610"/>
                </a:lnTo>
                <a:lnTo>
                  <a:pt x="399859" y="438150"/>
                </a:lnTo>
                <a:lnTo>
                  <a:pt x="399173" y="443230"/>
                </a:lnTo>
                <a:lnTo>
                  <a:pt x="398144" y="445770"/>
                </a:lnTo>
                <a:lnTo>
                  <a:pt x="394728" y="450850"/>
                </a:lnTo>
                <a:lnTo>
                  <a:pt x="392582" y="453389"/>
                </a:lnTo>
                <a:lnTo>
                  <a:pt x="390016" y="457200"/>
                </a:lnTo>
                <a:lnTo>
                  <a:pt x="385225" y="463550"/>
                </a:lnTo>
                <a:lnTo>
                  <a:pt x="380490" y="469900"/>
                </a:lnTo>
                <a:lnTo>
                  <a:pt x="371182" y="481330"/>
                </a:lnTo>
                <a:lnTo>
                  <a:pt x="366844" y="487680"/>
                </a:lnTo>
                <a:lnTo>
                  <a:pt x="363029" y="494030"/>
                </a:lnTo>
                <a:lnTo>
                  <a:pt x="359738" y="500380"/>
                </a:lnTo>
                <a:lnTo>
                  <a:pt x="356971" y="505460"/>
                </a:lnTo>
                <a:lnTo>
                  <a:pt x="353644" y="514350"/>
                </a:lnTo>
                <a:lnTo>
                  <a:pt x="352463" y="521969"/>
                </a:lnTo>
                <a:lnTo>
                  <a:pt x="353440" y="529590"/>
                </a:lnTo>
                <a:lnTo>
                  <a:pt x="354814" y="535940"/>
                </a:lnTo>
                <a:lnTo>
                  <a:pt x="357468" y="541019"/>
                </a:lnTo>
                <a:lnTo>
                  <a:pt x="361400" y="547369"/>
                </a:lnTo>
                <a:lnTo>
                  <a:pt x="366610" y="552450"/>
                </a:lnTo>
                <a:lnTo>
                  <a:pt x="372237" y="558800"/>
                </a:lnTo>
                <a:lnTo>
                  <a:pt x="378078" y="562610"/>
                </a:lnTo>
                <a:lnTo>
                  <a:pt x="390169" y="566419"/>
                </a:lnTo>
                <a:lnTo>
                  <a:pt x="396214" y="567690"/>
                </a:lnTo>
                <a:lnTo>
                  <a:pt x="414159" y="563880"/>
                </a:lnTo>
                <a:lnTo>
                  <a:pt x="425615" y="557530"/>
                </a:lnTo>
                <a:lnTo>
                  <a:pt x="431050" y="552450"/>
                </a:lnTo>
                <a:lnTo>
                  <a:pt x="436340" y="547369"/>
                </a:lnTo>
                <a:lnTo>
                  <a:pt x="398652" y="547369"/>
                </a:lnTo>
                <a:lnTo>
                  <a:pt x="386461" y="543560"/>
                </a:lnTo>
                <a:lnTo>
                  <a:pt x="382714" y="542290"/>
                </a:lnTo>
                <a:lnTo>
                  <a:pt x="373761" y="533400"/>
                </a:lnTo>
                <a:lnTo>
                  <a:pt x="371144" y="527050"/>
                </a:lnTo>
                <a:lnTo>
                  <a:pt x="371652" y="514350"/>
                </a:lnTo>
                <a:lnTo>
                  <a:pt x="373481" y="508000"/>
                </a:lnTo>
                <a:lnTo>
                  <a:pt x="380301" y="495300"/>
                </a:lnTo>
                <a:lnTo>
                  <a:pt x="384644" y="487680"/>
                </a:lnTo>
                <a:lnTo>
                  <a:pt x="389928" y="481330"/>
                </a:lnTo>
                <a:lnTo>
                  <a:pt x="393835" y="476250"/>
                </a:lnTo>
                <a:lnTo>
                  <a:pt x="397633" y="471169"/>
                </a:lnTo>
                <a:lnTo>
                  <a:pt x="401322" y="466090"/>
                </a:lnTo>
                <a:lnTo>
                  <a:pt x="404901" y="461010"/>
                </a:lnTo>
                <a:lnTo>
                  <a:pt x="406476" y="458470"/>
                </a:lnTo>
                <a:lnTo>
                  <a:pt x="408114" y="455930"/>
                </a:lnTo>
                <a:lnTo>
                  <a:pt x="411530" y="449580"/>
                </a:lnTo>
                <a:lnTo>
                  <a:pt x="412013" y="447039"/>
                </a:lnTo>
                <a:lnTo>
                  <a:pt x="411276" y="444500"/>
                </a:lnTo>
                <a:lnTo>
                  <a:pt x="439661" y="444500"/>
                </a:lnTo>
                <a:lnTo>
                  <a:pt x="408522" y="414020"/>
                </a:lnTo>
                <a:close/>
              </a:path>
              <a:path w="864235" h="868679">
                <a:moveTo>
                  <a:pt x="439661" y="444500"/>
                </a:moveTo>
                <a:lnTo>
                  <a:pt x="411708" y="444500"/>
                </a:lnTo>
                <a:lnTo>
                  <a:pt x="434975" y="467360"/>
                </a:lnTo>
                <a:lnTo>
                  <a:pt x="438848" y="472440"/>
                </a:lnTo>
                <a:lnTo>
                  <a:pt x="443369" y="485140"/>
                </a:lnTo>
                <a:lnTo>
                  <a:pt x="444080" y="490219"/>
                </a:lnTo>
                <a:lnTo>
                  <a:pt x="444174" y="492760"/>
                </a:lnTo>
                <a:lnTo>
                  <a:pt x="443331" y="505460"/>
                </a:lnTo>
                <a:lnTo>
                  <a:pt x="422859" y="538480"/>
                </a:lnTo>
                <a:lnTo>
                  <a:pt x="398652" y="547369"/>
                </a:lnTo>
                <a:lnTo>
                  <a:pt x="436340" y="547369"/>
                </a:lnTo>
                <a:lnTo>
                  <a:pt x="456082" y="511810"/>
                </a:lnTo>
                <a:lnTo>
                  <a:pt x="456447" y="505460"/>
                </a:lnTo>
                <a:lnTo>
                  <a:pt x="455891" y="496569"/>
                </a:lnTo>
                <a:lnTo>
                  <a:pt x="455142" y="490219"/>
                </a:lnTo>
                <a:lnTo>
                  <a:pt x="453961" y="483869"/>
                </a:lnTo>
                <a:lnTo>
                  <a:pt x="493077" y="483869"/>
                </a:lnTo>
                <a:lnTo>
                  <a:pt x="495211" y="481330"/>
                </a:lnTo>
                <a:lnTo>
                  <a:pt x="496392" y="478790"/>
                </a:lnTo>
                <a:lnTo>
                  <a:pt x="497674" y="477519"/>
                </a:lnTo>
                <a:lnTo>
                  <a:pt x="496399" y="476250"/>
                </a:lnTo>
                <a:lnTo>
                  <a:pt x="472097" y="476250"/>
                </a:lnTo>
                <a:lnTo>
                  <a:pt x="439661" y="444500"/>
                </a:lnTo>
                <a:close/>
              </a:path>
              <a:path w="864235" h="868679">
                <a:moveTo>
                  <a:pt x="371360" y="394970"/>
                </a:moveTo>
                <a:lnTo>
                  <a:pt x="335394" y="412750"/>
                </a:lnTo>
                <a:lnTo>
                  <a:pt x="311276" y="444500"/>
                </a:lnTo>
                <a:lnTo>
                  <a:pt x="307111" y="466090"/>
                </a:lnTo>
                <a:lnTo>
                  <a:pt x="307911" y="472440"/>
                </a:lnTo>
                <a:lnTo>
                  <a:pt x="312864" y="486410"/>
                </a:lnTo>
                <a:lnTo>
                  <a:pt x="317144" y="494030"/>
                </a:lnTo>
                <a:lnTo>
                  <a:pt x="323214" y="500380"/>
                </a:lnTo>
                <a:lnTo>
                  <a:pt x="336727" y="486410"/>
                </a:lnTo>
                <a:lnTo>
                  <a:pt x="331065" y="480060"/>
                </a:lnTo>
                <a:lnTo>
                  <a:pt x="327301" y="472440"/>
                </a:lnTo>
                <a:lnTo>
                  <a:pt x="325437" y="466090"/>
                </a:lnTo>
                <a:lnTo>
                  <a:pt x="325475" y="458470"/>
                </a:lnTo>
                <a:lnTo>
                  <a:pt x="327137" y="450850"/>
                </a:lnTo>
                <a:lnTo>
                  <a:pt x="330161" y="444500"/>
                </a:lnTo>
                <a:lnTo>
                  <a:pt x="334548" y="438150"/>
                </a:lnTo>
                <a:lnTo>
                  <a:pt x="340296" y="431800"/>
                </a:lnTo>
                <a:lnTo>
                  <a:pt x="344296" y="426720"/>
                </a:lnTo>
                <a:lnTo>
                  <a:pt x="348386" y="424179"/>
                </a:lnTo>
                <a:lnTo>
                  <a:pt x="356679" y="417829"/>
                </a:lnTo>
                <a:lnTo>
                  <a:pt x="369696" y="414020"/>
                </a:lnTo>
                <a:lnTo>
                  <a:pt x="408522" y="414020"/>
                </a:lnTo>
                <a:lnTo>
                  <a:pt x="407225" y="412750"/>
                </a:lnTo>
                <a:lnTo>
                  <a:pt x="401631" y="407670"/>
                </a:lnTo>
                <a:lnTo>
                  <a:pt x="390659" y="400050"/>
                </a:lnTo>
                <a:lnTo>
                  <a:pt x="385279" y="397510"/>
                </a:lnTo>
                <a:lnTo>
                  <a:pt x="371360" y="394970"/>
                </a:lnTo>
                <a:close/>
              </a:path>
              <a:path w="864235" h="868679">
                <a:moveTo>
                  <a:pt x="493077" y="483869"/>
                </a:moveTo>
                <a:lnTo>
                  <a:pt x="454393" y="483869"/>
                </a:lnTo>
                <a:lnTo>
                  <a:pt x="457276" y="486410"/>
                </a:lnTo>
                <a:lnTo>
                  <a:pt x="460095" y="488950"/>
                </a:lnTo>
                <a:lnTo>
                  <a:pt x="465569" y="492760"/>
                </a:lnTo>
                <a:lnTo>
                  <a:pt x="468375" y="494030"/>
                </a:lnTo>
                <a:lnTo>
                  <a:pt x="474129" y="495300"/>
                </a:lnTo>
                <a:lnTo>
                  <a:pt x="477075" y="495300"/>
                </a:lnTo>
                <a:lnTo>
                  <a:pt x="483095" y="492760"/>
                </a:lnTo>
                <a:lnTo>
                  <a:pt x="486321" y="490219"/>
                </a:lnTo>
                <a:lnTo>
                  <a:pt x="491604" y="485140"/>
                </a:lnTo>
                <a:lnTo>
                  <a:pt x="493077" y="483869"/>
                </a:lnTo>
                <a:close/>
              </a:path>
              <a:path w="864235" h="868679">
                <a:moveTo>
                  <a:pt x="486194" y="466090"/>
                </a:moveTo>
                <a:lnTo>
                  <a:pt x="485482" y="468630"/>
                </a:lnTo>
                <a:lnTo>
                  <a:pt x="484339" y="469900"/>
                </a:lnTo>
                <a:lnTo>
                  <a:pt x="477481" y="476250"/>
                </a:lnTo>
                <a:lnTo>
                  <a:pt x="496399" y="476250"/>
                </a:lnTo>
                <a:lnTo>
                  <a:pt x="486194" y="466090"/>
                </a:lnTo>
                <a:close/>
              </a:path>
              <a:path w="864235" h="868679">
                <a:moveTo>
                  <a:pt x="484822" y="420370"/>
                </a:moveTo>
                <a:lnTo>
                  <a:pt x="471322" y="433070"/>
                </a:lnTo>
                <a:lnTo>
                  <a:pt x="482414" y="441960"/>
                </a:lnTo>
                <a:lnTo>
                  <a:pt x="493399" y="447039"/>
                </a:lnTo>
                <a:lnTo>
                  <a:pt x="504278" y="449580"/>
                </a:lnTo>
                <a:lnTo>
                  <a:pt x="515048" y="449580"/>
                </a:lnTo>
                <a:lnTo>
                  <a:pt x="525642" y="447039"/>
                </a:lnTo>
                <a:lnTo>
                  <a:pt x="535995" y="441960"/>
                </a:lnTo>
                <a:lnTo>
                  <a:pt x="546107" y="435610"/>
                </a:lnTo>
                <a:lnTo>
                  <a:pt x="551749" y="430529"/>
                </a:lnTo>
                <a:lnTo>
                  <a:pt x="507714" y="430529"/>
                </a:lnTo>
                <a:lnTo>
                  <a:pt x="499906" y="429260"/>
                </a:lnTo>
                <a:lnTo>
                  <a:pt x="492275" y="425450"/>
                </a:lnTo>
                <a:lnTo>
                  <a:pt x="484822" y="420370"/>
                </a:lnTo>
                <a:close/>
              </a:path>
              <a:path w="864235" h="868679">
                <a:moveTo>
                  <a:pt x="573811" y="355600"/>
                </a:moveTo>
                <a:lnTo>
                  <a:pt x="540372" y="355600"/>
                </a:lnTo>
                <a:lnTo>
                  <a:pt x="547560" y="358139"/>
                </a:lnTo>
                <a:lnTo>
                  <a:pt x="551027" y="359410"/>
                </a:lnTo>
                <a:lnTo>
                  <a:pt x="558253" y="367029"/>
                </a:lnTo>
                <a:lnTo>
                  <a:pt x="560565" y="370839"/>
                </a:lnTo>
                <a:lnTo>
                  <a:pt x="562063" y="379729"/>
                </a:lnTo>
                <a:lnTo>
                  <a:pt x="561797" y="384810"/>
                </a:lnTo>
                <a:lnTo>
                  <a:pt x="545363" y="414020"/>
                </a:lnTo>
                <a:lnTo>
                  <a:pt x="538443" y="420370"/>
                </a:lnTo>
                <a:lnTo>
                  <a:pt x="531191" y="425450"/>
                </a:lnTo>
                <a:lnTo>
                  <a:pt x="523608" y="429260"/>
                </a:lnTo>
                <a:lnTo>
                  <a:pt x="515696" y="430529"/>
                </a:lnTo>
                <a:lnTo>
                  <a:pt x="551749" y="430529"/>
                </a:lnTo>
                <a:lnTo>
                  <a:pt x="576872" y="396239"/>
                </a:lnTo>
                <a:lnTo>
                  <a:pt x="579958" y="382270"/>
                </a:lnTo>
                <a:lnTo>
                  <a:pt x="579958" y="374650"/>
                </a:lnTo>
                <a:lnTo>
                  <a:pt x="576859" y="360679"/>
                </a:lnTo>
                <a:lnTo>
                  <a:pt x="573811" y="355600"/>
                </a:lnTo>
                <a:close/>
              </a:path>
              <a:path w="864235" h="868679">
                <a:moveTo>
                  <a:pt x="488289" y="289560"/>
                </a:moveTo>
                <a:lnTo>
                  <a:pt x="481634" y="289560"/>
                </a:lnTo>
                <a:lnTo>
                  <a:pt x="468287" y="290829"/>
                </a:lnTo>
                <a:lnTo>
                  <a:pt x="433031" y="314960"/>
                </a:lnTo>
                <a:lnTo>
                  <a:pt x="415416" y="351789"/>
                </a:lnTo>
                <a:lnTo>
                  <a:pt x="415416" y="358139"/>
                </a:lnTo>
                <a:lnTo>
                  <a:pt x="437286" y="391160"/>
                </a:lnTo>
                <a:lnTo>
                  <a:pt x="446925" y="393700"/>
                </a:lnTo>
                <a:lnTo>
                  <a:pt x="461899" y="393700"/>
                </a:lnTo>
                <a:lnTo>
                  <a:pt x="467029" y="391160"/>
                </a:lnTo>
                <a:lnTo>
                  <a:pt x="477494" y="387350"/>
                </a:lnTo>
                <a:lnTo>
                  <a:pt x="482904" y="384810"/>
                </a:lnTo>
                <a:lnTo>
                  <a:pt x="488492" y="381000"/>
                </a:lnTo>
                <a:lnTo>
                  <a:pt x="498156" y="374650"/>
                </a:lnTo>
                <a:lnTo>
                  <a:pt x="454113" y="374650"/>
                </a:lnTo>
                <a:lnTo>
                  <a:pt x="446925" y="373379"/>
                </a:lnTo>
                <a:lnTo>
                  <a:pt x="443611" y="370839"/>
                </a:lnTo>
                <a:lnTo>
                  <a:pt x="436968" y="364489"/>
                </a:lnTo>
                <a:lnTo>
                  <a:pt x="434720" y="360679"/>
                </a:lnTo>
                <a:lnTo>
                  <a:pt x="432955" y="353060"/>
                </a:lnTo>
                <a:lnTo>
                  <a:pt x="433031" y="349250"/>
                </a:lnTo>
                <a:lnTo>
                  <a:pt x="435152" y="340360"/>
                </a:lnTo>
                <a:lnTo>
                  <a:pt x="436879" y="336550"/>
                </a:lnTo>
                <a:lnTo>
                  <a:pt x="441731" y="328929"/>
                </a:lnTo>
                <a:lnTo>
                  <a:pt x="444436" y="326389"/>
                </a:lnTo>
                <a:lnTo>
                  <a:pt x="451307" y="318770"/>
                </a:lnTo>
                <a:lnTo>
                  <a:pt x="455409" y="316229"/>
                </a:lnTo>
                <a:lnTo>
                  <a:pt x="464146" y="311150"/>
                </a:lnTo>
                <a:lnTo>
                  <a:pt x="468668" y="308610"/>
                </a:lnTo>
                <a:lnTo>
                  <a:pt x="478002" y="307339"/>
                </a:lnTo>
                <a:lnTo>
                  <a:pt x="511672" y="307339"/>
                </a:lnTo>
                <a:lnTo>
                  <a:pt x="514375" y="304800"/>
                </a:lnTo>
                <a:lnTo>
                  <a:pt x="508012" y="298450"/>
                </a:lnTo>
                <a:lnTo>
                  <a:pt x="501535" y="294639"/>
                </a:lnTo>
                <a:lnTo>
                  <a:pt x="488289" y="289560"/>
                </a:lnTo>
                <a:close/>
              </a:path>
              <a:path w="864235" h="868679">
                <a:moveTo>
                  <a:pt x="545947" y="336550"/>
                </a:moveTo>
                <a:lnTo>
                  <a:pt x="540512" y="336550"/>
                </a:lnTo>
                <a:lnTo>
                  <a:pt x="529742" y="337820"/>
                </a:lnTo>
                <a:lnTo>
                  <a:pt x="482371" y="363220"/>
                </a:lnTo>
                <a:lnTo>
                  <a:pt x="479501" y="365760"/>
                </a:lnTo>
                <a:lnTo>
                  <a:pt x="476237" y="367029"/>
                </a:lnTo>
                <a:lnTo>
                  <a:pt x="468934" y="370839"/>
                </a:lnTo>
                <a:lnTo>
                  <a:pt x="457784" y="374650"/>
                </a:lnTo>
                <a:lnTo>
                  <a:pt x="498156" y="374650"/>
                </a:lnTo>
                <a:lnTo>
                  <a:pt x="509752" y="367029"/>
                </a:lnTo>
                <a:lnTo>
                  <a:pt x="513486" y="364489"/>
                </a:lnTo>
                <a:lnTo>
                  <a:pt x="517309" y="363220"/>
                </a:lnTo>
                <a:lnTo>
                  <a:pt x="525195" y="359410"/>
                </a:lnTo>
                <a:lnTo>
                  <a:pt x="536676" y="355600"/>
                </a:lnTo>
                <a:lnTo>
                  <a:pt x="573811" y="355600"/>
                </a:lnTo>
                <a:lnTo>
                  <a:pt x="573049" y="354329"/>
                </a:lnTo>
                <a:lnTo>
                  <a:pt x="562076" y="344170"/>
                </a:lnTo>
                <a:lnTo>
                  <a:pt x="556882" y="340360"/>
                </a:lnTo>
                <a:lnTo>
                  <a:pt x="545947" y="336550"/>
                </a:lnTo>
                <a:close/>
              </a:path>
              <a:path w="864235" h="868679">
                <a:moveTo>
                  <a:pt x="517918" y="234950"/>
                </a:moveTo>
                <a:lnTo>
                  <a:pt x="583641" y="327660"/>
                </a:lnTo>
                <a:lnTo>
                  <a:pt x="623569" y="342900"/>
                </a:lnTo>
                <a:lnTo>
                  <a:pt x="630351" y="341629"/>
                </a:lnTo>
                <a:lnTo>
                  <a:pt x="637235" y="337820"/>
                </a:lnTo>
                <a:lnTo>
                  <a:pt x="647595" y="332739"/>
                </a:lnTo>
                <a:lnTo>
                  <a:pt x="658050" y="322579"/>
                </a:lnTo>
                <a:lnTo>
                  <a:pt x="620661" y="322579"/>
                </a:lnTo>
                <a:lnTo>
                  <a:pt x="613410" y="321310"/>
                </a:lnTo>
                <a:lnTo>
                  <a:pt x="606004" y="318770"/>
                </a:lnTo>
                <a:lnTo>
                  <a:pt x="598442" y="313689"/>
                </a:lnTo>
                <a:lnTo>
                  <a:pt x="590727" y="307339"/>
                </a:lnTo>
                <a:lnTo>
                  <a:pt x="517918" y="234950"/>
                </a:lnTo>
                <a:close/>
              </a:path>
              <a:path w="864235" h="868679">
                <a:moveTo>
                  <a:pt x="594220" y="157479"/>
                </a:moveTo>
                <a:lnTo>
                  <a:pt x="580720" y="171450"/>
                </a:lnTo>
                <a:lnTo>
                  <a:pt x="645083" y="234950"/>
                </a:lnTo>
                <a:lnTo>
                  <a:pt x="649960" y="241300"/>
                </a:lnTo>
                <a:lnTo>
                  <a:pt x="658228" y="255270"/>
                </a:lnTo>
                <a:lnTo>
                  <a:pt x="661022" y="261620"/>
                </a:lnTo>
                <a:lnTo>
                  <a:pt x="663968" y="275589"/>
                </a:lnTo>
                <a:lnTo>
                  <a:pt x="663905" y="281939"/>
                </a:lnTo>
                <a:lnTo>
                  <a:pt x="660666" y="295910"/>
                </a:lnTo>
                <a:lnTo>
                  <a:pt x="656932" y="302260"/>
                </a:lnTo>
                <a:lnTo>
                  <a:pt x="651078" y="307339"/>
                </a:lnTo>
                <a:lnTo>
                  <a:pt x="643146" y="314960"/>
                </a:lnTo>
                <a:lnTo>
                  <a:pt x="635431" y="320039"/>
                </a:lnTo>
                <a:lnTo>
                  <a:pt x="627936" y="322579"/>
                </a:lnTo>
                <a:lnTo>
                  <a:pt x="658050" y="322579"/>
                </a:lnTo>
                <a:lnTo>
                  <a:pt x="676186" y="285750"/>
                </a:lnTo>
                <a:lnTo>
                  <a:pt x="676397" y="278129"/>
                </a:lnTo>
                <a:lnTo>
                  <a:pt x="675343" y="270510"/>
                </a:lnTo>
                <a:lnTo>
                  <a:pt x="673023" y="261620"/>
                </a:lnTo>
                <a:lnTo>
                  <a:pt x="698407" y="261620"/>
                </a:lnTo>
                <a:lnTo>
                  <a:pt x="594220" y="157479"/>
                </a:lnTo>
                <a:close/>
              </a:path>
              <a:path w="864235" h="868679">
                <a:moveTo>
                  <a:pt x="511672" y="307339"/>
                </a:moveTo>
                <a:lnTo>
                  <a:pt x="478002" y="307339"/>
                </a:lnTo>
                <a:lnTo>
                  <a:pt x="492036" y="311150"/>
                </a:lnTo>
                <a:lnTo>
                  <a:pt x="496531" y="313689"/>
                </a:lnTo>
                <a:lnTo>
                  <a:pt x="500862" y="317500"/>
                </a:lnTo>
                <a:lnTo>
                  <a:pt x="511672" y="307339"/>
                </a:lnTo>
                <a:close/>
              </a:path>
              <a:path w="864235" h="868679">
                <a:moveTo>
                  <a:pt x="698407" y="261620"/>
                </a:moveTo>
                <a:lnTo>
                  <a:pt x="673455" y="261620"/>
                </a:lnTo>
                <a:lnTo>
                  <a:pt x="693597" y="280670"/>
                </a:lnTo>
                <a:lnTo>
                  <a:pt x="706031" y="269239"/>
                </a:lnTo>
                <a:lnTo>
                  <a:pt x="698407" y="261620"/>
                </a:lnTo>
                <a:close/>
              </a:path>
              <a:path w="864235" h="868679">
                <a:moveTo>
                  <a:pt x="632053" y="119379"/>
                </a:moveTo>
                <a:lnTo>
                  <a:pt x="619620" y="132079"/>
                </a:lnTo>
                <a:lnTo>
                  <a:pt x="731431" y="242570"/>
                </a:lnTo>
                <a:lnTo>
                  <a:pt x="744931" y="229870"/>
                </a:lnTo>
                <a:lnTo>
                  <a:pt x="679424" y="165100"/>
                </a:lnTo>
                <a:lnTo>
                  <a:pt x="674966" y="157479"/>
                </a:lnTo>
                <a:lnTo>
                  <a:pt x="669594" y="146050"/>
                </a:lnTo>
                <a:lnTo>
                  <a:pt x="658266" y="146050"/>
                </a:lnTo>
                <a:lnTo>
                  <a:pt x="632053" y="119379"/>
                </a:lnTo>
                <a:close/>
              </a:path>
              <a:path w="864235" h="868679">
                <a:moveTo>
                  <a:pt x="774199" y="0"/>
                </a:moveTo>
                <a:lnTo>
                  <a:pt x="766829" y="0"/>
                </a:lnTo>
                <a:lnTo>
                  <a:pt x="752017" y="2539"/>
                </a:lnTo>
                <a:lnTo>
                  <a:pt x="717884" y="26670"/>
                </a:lnTo>
                <a:lnTo>
                  <a:pt x="703611" y="63500"/>
                </a:lnTo>
                <a:lnTo>
                  <a:pt x="703631" y="71120"/>
                </a:lnTo>
                <a:lnTo>
                  <a:pt x="718391" y="111760"/>
                </a:lnTo>
                <a:lnTo>
                  <a:pt x="727777" y="123189"/>
                </a:lnTo>
                <a:lnTo>
                  <a:pt x="733094" y="129539"/>
                </a:lnTo>
                <a:lnTo>
                  <a:pt x="765476" y="152400"/>
                </a:lnTo>
                <a:lnTo>
                  <a:pt x="786383" y="158750"/>
                </a:lnTo>
                <a:lnTo>
                  <a:pt x="800525" y="158750"/>
                </a:lnTo>
                <a:lnTo>
                  <a:pt x="838016" y="140970"/>
                </a:lnTo>
                <a:lnTo>
                  <a:pt x="795515" y="140970"/>
                </a:lnTo>
                <a:lnTo>
                  <a:pt x="781138" y="138429"/>
                </a:lnTo>
                <a:lnTo>
                  <a:pt x="774230" y="135889"/>
                </a:lnTo>
                <a:lnTo>
                  <a:pt x="760971" y="128270"/>
                </a:lnTo>
                <a:lnTo>
                  <a:pt x="755192" y="124460"/>
                </a:lnTo>
                <a:lnTo>
                  <a:pt x="750277" y="119379"/>
                </a:lnTo>
                <a:lnTo>
                  <a:pt x="761541" y="107950"/>
                </a:lnTo>
                <a:lnTo>
                  <a:pt x="738797" y="107950"/>
                </a:lnTo>
                <a:lnTo>
                  <a:pt x="721207" y="63500"/>
                </a:lnTo>
                <a:lnTo>
                  <a:pt x="721893" y="57150"/>
                </a:lnTo>
                <a:lnTo>
                  <a:pt x="746772" y="22860"/>
                </a:lnTo>
                <a:lnTo>
                  <a:pt x="759828" y="17779"/>
                </a:lnTo>
                <a:lnTo>
                  <a:pt x="816964" y="17779"/>
                </a:lnTo>
                <a:lnTo>
                  <a:pt x="810158" y="12700"/>
                </a:lnTo>
                <a:lnTo>
                  <a:pt x="796032" y="5079"/>
                </a:lnTo>
                <a:lnTo>
                  <a:pt x="788834" y="2539"/>
                </a:lnTo>
                <a:lnTo>
                  <a:pt x="774199" y="0"/>
                </a:lnTo>
                <a:close/>
              </a:path>
              <a:path w="864235" h="868679">
                <a:moveTo>
                  <a:pt x="672757" y="76200"/>
                </a:moveTo>
                <a:lnTo>
                  <a:pt x="652665" y="118110"/>
                </a:lnTo>
                <a:lnTo>
                  <a:pt x="653180" y="127000"/>
                </a:lnTo>
                <a:lnTo>
                  <a:pt x="655190" y="135889"/>
                </a:lnTo>
                <a:lnTo>
                  <a:pt x="658698" y="144779"/>
                </a:lnTo>
                <a:lnTo>
                  <a:pt x="658266" y="146050"/>
                </a:lnTo>
                <a:lnTo>
                  <a:pt x="669594" y="146050"/>
                </a:lnTo>
                <a:lnTo>
                  <a:pt x="668997" y="144779"/>
                </a:lnTo>
                <a:lnTo>
                  <a:pt x="667524" y="137160"/>
                </a:lnTo>
                <a:lnTo>
                  <a:pt x="679983" y="95250"/>
                </a:lnTo>
                <a:lnTo>
                  <a:pt x="686409" y="88900"/>
                </a:lnTo>
                <a:lnTo>
                  <a:pt x="672757" y="76200"/>
                </a:lnTo>
                <a:close/>
              </a:path>
              <a:path w="864235" h="868679">
                <a:moveTo>
                  <a:pt x="850341" y="49529"/>
                </a:moveTo>
                <a:lnTo>
                  <a:pt x="836828" y="62229"/>
                </a:lnTo>
                <a:lnTo>
                  <a:pt x="841076" y="71120"/>
                </a:lnTo>
                <a:lnTo>
                  <a:pt x="844030" y="78739"/>
                </a:lnTo>
                <a:lnTo>
                  <a:pt x="845692" y="86360"/>
                </a:lnTo>
                <a:lnTo>
                  <a:pt x="846061" y="95250"/>
                </a:lnTo>
                <a:lnTo>
                  <a:pt x="844894" y="102870"/>
                </a:lnTo>
                <a:lnTo>
                  <a:pt x="817410" y="137160"/>
                </a:lnTo>
                <a:lnTo>
                  <a:pt x="802766" y="140970"/>
                </a:lnTo>
                <a:lnTo>
                  <a:pt x="838016" y="140970"/>
                </a:lnTo>
                <a:lnTo>
                  <a:pt x="862276" y="105410"/>
                </a:lnTo>
                <a:lnTo>
                  <a:pt x="864057" y="93979"/>
                </a:lnTo>
                <a:lnTo>
                  <a:pt x="863600" y="82550"/>
                </a:lnTo>
                <a:lnTo>
                  <a:pt x="861161" y="72389"/>
                </a:lnTo>
                <a:lnTo>
                  <a:pt x="856741" y="60960"/>
                </a:lnTo>
                <a:lnTo>
                  <a:pt x="850341" y="49529"/>
                </a:lnTo>
                <a:close/>
              </a:path>
              <a:path w="864235" h="868679">
                <a:moveTo>
                  <a:pt x="816964" y="17779"/>
                </a:moveTo>
                <a:lnTo>
                  <a:pt x="766432" y="17779"/>
                </a:lnTo>
                <a:lnTo>
                  <a:pt x="779805" y="19050"/>
                </a:lnTo>
                <a:lnTo>
                  <a:pt x="786345" y="20320"/>
                </a:lnTo>
                <a:lnTo>
                  <a:pt x="799172" y="26670"/>
                </a:lnTo>
                <a:lnTo>
                  <a:pt x="805052" y="30479"/>
                </a:lnTo>
                <a:lnTo>
                  <a:pt x="810399" y="35560"/>
                </a:lnTo>
                <a:lnTo>
                  <a:pt x="738797" y="107950"/>
                </a:lnTo>
                <a:lnTo>
                  <a:pt x="761541" y="107950"/>
                </a:lnTo>
                <a:lnTo>
                  <a:pt x="835380" y="33020"/>
                </a:lnTo>
                <a:lnTo>
                  <a:pt x="829575" y="27939"/>
                </a:lnTo>
                <a:lnTo>
                  <a:pt x="823436" y="22860"/>
                </a:lnTo>
                <a:lnTo>
                  <a:pt x="816964" y="17779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621987" y="3896018"/>
            <a:ext cx="2218753" cy="5472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712904" y="3762019"/>
            <a:ext cx="3018828" cy="81528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636235" y="5131282"/>
            <a:ext cx="1711960" cy="1158875"/>
          </a:xfrm>
          <a:custGeom>
            <a:avLst/>
            <a:gdLst/>
            <a:ahLst/>
            <a:cxnLst/>
            <a:rect l="l" t="t" r="r" b="b"/>
            <a:pathLst>
              <a:path w="1711960" h="1158875">
                <a:moveTo>
                  <a:pt x="935764" y="0"/>
                </a:moveTo>
                <a:lnTo>
                  <a:pt x="889336" y="990"/>
                </a:lnTo>
                <a:lnTo>
                  <a:pt x="842087" y="4470"/>
                </a:lnTo>
                <a:lnTo>
                  <a:pt x="794221" y="10298"/>
                </a:lnTo>
                <a:lnTo>
                  <a:pt x="745941" y="18335"/>
                </a:lnTo>
                <a:lnTo>
                  <a:pt x="697448" y="28438"/>
                </a:lnTo>
                <a:lnTo>
                  <a:pt x="648946" y="40467"/>
                </a:lnTo>
                <a:lnTo>
                  <a:pt x="600636" y="54280"/>
                </a:lnTo>
                <a:lnTo>
                  <a:pt x="552722" y="69737"/>
                </a:lnTo>
                <a:lnTo>
                  <a:pt x="505405" y="86697"/>
                </a:lnTo>
                <a:lnTo>
                  <a:pt x="458888" y="105018"/>
                </a:lnTo>
                <a:lnTo>
                  <a:pt x="413374" y="124559"/>
                </a:lnTo>
                <a:lnTo>
                  <a:pt x="369066" y="145179"/>
                </a:lnTo>
                <a:lnTo>
                  <a:pt x="326164" y="166738"/>
                </a:lnTo>
                <a:lnTo>
                  <a:pt x="277735" y="194396"/>
                </a:lnTo>
                <a:lnTo>
                  <a:pt x="232218" y="225164"/>
                </a:lnTo>
                <a:lnTo>
                  <a:pt x="189903" y="258667"/>
                </a:lnTo>
                <a:lnTo>
                  <a:pt x="151077" y="294528"/>
                </a:lnTo>
                <a:lnTo>
                  <a:pt x="116030" y="332370"/>
                </a:lnTo>
                <a:lnTo>
                  <a:pt x="85051" y="371818"/>
                </a:lnTo>
                <a:lnTo>
                  <a:pt x="58427" y="412494"/>
                </a:lnTo>
                <a:lnTo>
                  <a:pt x="36447" y="454023"/>
                </a:lnTo>
                <a:lnTo>
                  <a:pt x="19400" y="496028"/>
                </a:lnTo>
                <a:lnTo>
                  <a:pt x="7575" y="538132"/>
                </a:lnTo>
                <a:lnTo>
                  <a:pt x="1260" y="579960"/>
                </a:lnTo>
                <a:lnTo>
                  <a:pt x="0" y="620017"/>
                </a:lnTo>
                <a:lnTo>
                  <a:pt x="2595" y="663386"/>
                </a:lnTo>
                <a:lnTo>
                  <a:pt x="9090" y="709168"/>
                </a:lnTo>
                <a:lnTo>
                  <a:pt x="19525" y="756461"/>
                </a:lnTo>
                <a:lnTo>
                  <a:pt x="33944" y="804365"/>
                </a:lnTo>
                <a:lnTo>
                  <a:pt x="52389" y="851979"/>
                </a:lnTo>
                <a:lnTo>
                  <a:pt x="74902" y="898402"/>
                </a:lnTo>
                <a:lnTo>
                  <a:pt x="101524" y="942734"/>
                </a:lnTo>
                <a:lnTo>
                  <a:pt x="132300" y="984074"/>
                </a:lnTo>
                <a:lnTo>
                  <a:pt x="167270" y="1021522"/>
                </a:lnTo>
                <a:lnTo>
                  <a:pt x="206478" y="1054175"/>
                </a:lnTo>
                <a:lnTo>
                  <a:pt x="249964" y="1081135"/>
                </a:lnTo>
                <a:lnTo>
                  <a:pt x="290820" y="1099956"/>
                </a:lnTo>
                <a:lnTo>
                  <a:pt x="334828" y="1115735"/>
                </a:lnTo>
                <a:lnTo>
                  <a:pt x="381514" y="1128679"/>
                </a:lnTo>
                <a:lnTo>
                  <a:pt x="430402" y="1138994"/>
                </a:lnTo>
                <a:lnTo>
                  <a:pt x="481016" y="1146886"/>
                </a:lnTo>
                <a:lnTo>
                  <a:pt x="532881" y="1152563"/>
                </a:lnTo>
                <a:lnTo>
                  <a:pt x="585521" y="1156230"/>
                </a:lnTo>
                <a:lnTo>
                  <a:pt x="638460" y="1158095"/>
                </a:lnTo>
                <a:lnTo>
                  <a:pt x="691225" y="1158364"/>
                </a:lnTo>
                <a:lnTo>
                  <a:pt x="743337" y="1157243"/>
                </a:lnTo>
                <a:lnTo>
                  <a:pt x="794323" y="1154939"/>
                </a:lnTo>
                <a:lnTo>
                  <a:pt x="843707" y="1151658"/>
                </a:lnTo>
                <a:lnTo>
                  <a:pt x="891012" y="1147607"/>
                </a:lnTo>
                <a:lnTo>
                  <a:pt x="935764" y="1142993"/>
                </a:lnTo>
                <a:lnTo>
                  <a:pt x="989488" y="1135474"/>
                </a:lnTo>
                <a:lnTo>
                  <a:pt x="1040699" y="1125326"/>
                </a:lnTo>
                <a:lnTo>
                  <a:pt x="1089848" y="1112733"/>
                </a:lnTo>
                <a:lnTo>
                  <a:pt x="1137384" y="1097878"/>
                </a:lnTo>
                <a:lnTo>
                  <a:pt x="1183759" y="1080945"/>
                </a:lnTo>
                <a:lnTo>
                  <a:pt x="1229424" y="1062116"/>
                </a:lnTo>
                <a:lnTo>
                  <a:pt x="1274828" y="1041577"/>
                </a:lnTo>
                <a:lnTo>
                  <a:pt x="1320422" y="1019509"/>
                </a:lnTo>
                <a:lnTo>
                  <a:pt x="1366657" y="996098"/>
                </a:lnTo>
                <a:lnTo>
                  <a:pt x="1462853" y="945976"/>
                </a:lnTo>
                <a:lnTo>
                  <a:pt x="1519252" y="914432"/>
                </a:lnTo>
                <a:lnTo>
                  <a:pt x="1567118" y="882872"/>
                </a:lnTo>
                <a:lnTo>
                  <a:pt x="1607017" y="850651"/>
                </a:lnTo>
                <a:lnTo>
                  <a:pt x="1639515" y="817123"/>
                </a:lnTo>
                <a:lnTo>
                  <a:pt x="1665178" y="781644"/>
                </a:lnTo>
                <a:lnTo>
                  <a:pt x="1684571" y="743569"/>
                </a:lnTo>
                <a:lnTo>
                  <a:pt x="1698261" y="702254"/>
                </a:lnTo>
                <a:lnTo>
                  <a:pt x="1706814" y="657053"/>
                </a:lnTo>
                <a:lnTo>
                  <a:pt x="1710795" y="607322"/>
                </a:lnTo>
                <a:lnTo>
                  <a:pt x="1711757" y="564085"/>
                </a:lnTo>
                <a:lnTo>
                  <a:pt x="1711117" y="520142"/>
                </a:lnTo>
                <a:lnTo>
                  <a:pt x="1708191" y="475989"/>
                </a:lnTo>
                <a:lnTo>
                  <a:pt x="1702301" y="432121"/>
                </a:lnTo>
                <a:lnTo>
                  <a:pt x="1692766" y="389031"/>
                </a:lnTo>
                <a:lnTo>
                  <a:pt x="1678905" y="347217"/>
                </a:lnTo>
                <a:lnTo>
                  <a:pt x="1660037" y="307172"/>
                </a:lnTo>
                <a:lnTo>
                  <a:pt x="1635482" y="269391"/>
                </a:lnTo>
                <a:lnTo>
                  <a:pt x="1604560" y="234370"/>
                </a:lnTo>
                <a:lnTo>
                  <a:pt x="1566590" y="202603"/>
                </a:lnTo>
                <a:lnTo>
                  <a:pt x="1520892" y="174586"/>
                </a:lnTo>
                <a:lnTo>
                  <a:pt x="1474831" y="151167"/>
                </a:lnTo>
                <a:lnTo>
                  <a:pt x="1427987" y="128671"/>
                </a:lnTo>
                <a:lnTo>
                  <a:pt x="1380449" y="107306"/>
                </a:lnTo>
                <a:lnTo>
                  <a:pt x="1332303" y="87278"/>
                </a:lnTo>
                <a:lnTo>
                  <a:pt x="1283637" y="68793"/>
                </a:lnTo>
                <a:lnTo>
                  <a:pt x="1234538" y="52060"/>
                </a:lnTo>
                <a:lnTo>
                  <a:pt x="1185095" y="37284"/>
                </a:lnTo>
                <a:lnTo>
                  <a:pt x="1135394" y="24672"/>
                </a:lnTo>
                <a:lnTo>
                  <a:pt x="1085523" y="14431"/>
                </a:lnTo>
                <a:lnTo>
                  <a:pt x="1035569" y="6767"/>
                </a:lnTo>
                <a:lnTo>
                  <a:pt x="985621" y="1888"/>
                </a:lnTo>
                <a:lnTo>
                  <a:pt x="935764" y="0"/>
                </a:lnTo>
                <a:close/>
              </a:path>
            </a:pathLst>
          </a:custGeom>
          <a:solidFill>
            <a:srgbClr val="77933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3636231" y="5131275"/>
            <a:ext cx="1711960" cy="1158875"/>
          </a:xfrm>
          <a:custGeom>
            <a:avLst/>
            <a:gdLst/>
            <a:ahLst/>
            <a:cxnLst/>
            <a:rect l="l" t="t" r="r" b="b"/>
            <a:pathLst>
              <a:path w="1711960" h="1158875">
                <a:moveTo>
                  <a:pt x="1260" y="579967"/>
                </a:moveTo>
                <a:lnTo>
                  <a:pt x="7575" y="538139"/>
                </a:lnTo>
                <a:lnTo>
                  <a:pt x="19401" y="496035"/>
                </a:lnTo>
                <a:lnTo>
                  <a:pt x="36448" y="454029"/>
                </a:lnTo>
                <a:lnTo>
                  <a:pt x="58428" y="412500"/>
                </a:lnTo>
                <a:lnTo>
                  <a:pt x="85052" y="371823"/>
                </a:lnTo>
                <a:lnTo>
                  <a:pt x="116033" y="332375"/>
                </a:lnTo>
                <a:lnTo>
                  <a:pt x="151080" y="294532"/>
                </a:lnTo>
                <a:lnTo>
                  <a:pt x="189906" y="258670"/>
                </a:lnTo>
                <a:lnTo>
                  <a:pt x="232222" y="225167"/>
                </a:lnTo>
                <a:lnTo>
                  <a:pt x="277739" y="194398"/>
                </a:lnTo>
                <a:lnTo>
                  <a:pt x="326168" y="166740"/>
                </a:lnTo>
                <a:lnTo>
                  <a:pt x="369070" y="145181"/>
                </a:lnTo>
                <a:lnTo>
                  <a:pt x="413378" y="124560"/>
                </a:lnTo>
                <a:lnTo>
                  <a:pt x="458892" y="105019"/>
                </a:lnTo>
                <a:lnTo>
                  <a:pt x="505409" y="86698"/>
                </a:lnTo>
                <a:lnTo>
                  <a:pt x="552726" y="69738"/>
                </a:lnTo>
                <a:lnTo>
                  <a:pt x="600641" y="54281"/>
                </a:lnTo>
                <a:lnTo>
                  <a:pt x="648951" y="40468"/>
                </a:lnTo>
                <a:lnTo>
                  <a:pt x="697453" y="28439"/>
                </a:lnTo>
                <a:lnTo>
                  <a:pt x="745946" y="18335"/>
                </a:lnTo>
                <a:lnTo>
                  <a:pt x="794226" y="10299"/>
                </a:lnTo>
                <a:lnTo>
                  <a:pt x="842092" y="4470"/>
                </a:lnTo>
                <a:lnTo>
                  <a:pt x="889340" y="990"/>
                </a:lnTo>
                <a:lnTo>
                  <a:pt x="935769" y="0"/>
                </a:lnTo>
                <a:lnTo>
                  <a:pt x="985625" y="1890"/>
                </a:lnTo>
                <a:lnTo>
                  <a:pt x="1035574" y="6772"/>
                </a:lnTo>
                <a:lnTo>
                  <a:pt x="1085528" y="14436"/>
                </a:lnTo>
                <a:lnTo>
                  <a:pt x="1135399" y="24678"/>
                </a:lnTo>
                <a:lnTo>
                  <a:pt x="1185100" y="37290"/>
                </a:lnTo>
                <a:lnTo>
                  <a:pt x="1234543" y="52066"/>
                </a:lnTo>
                <a:lnTo>
                  <a:pt x="1283642" y="68799"/>
                </a:lnTo>
                <a:lnTo>
                  <a:pt x="1332307" y="87283"/>
                </a:lnTo>
                <a:lnTo>
                  <a:pt x="1380453" y="107310"/>
                </a:lnTo>
                <a:lnTo>
                  <a:pt x="1427991" y="128675"/>
                </a:lnTo>
                <a:lnTo>
                  <a:pt x="1474834" y="151170"/>
                </a:lnTo>
                <a:lnTo>
                  <a:pt x="1520894" y="174590"/>
                </a:lnTo>
                <a:lnTo>
                  <a:pt x="1566592" y="202607"/>
                </a:lnTo>
                <a:lnTo>
                  <a:pt x="1604563" y="234374"/>
                </a:lnTo>
                <a:lnTo>
                  <a:pt x="1635485" y="269396"/>
                </a:lnTo>
                <a:lnTo>
                  <a:pt x="1660040" y="307177"/>
                </a:lnTo>
                <a:lnTo>
                  <a:pt x="1678909" y="347223"/>
                </a:lnTo>
                <a:lnTo>
                  <a:pt x="1692771" y="389039"/>
                </a:lnTo>
                <a:lnTo>
                  <a:pt x="1702306" y="432128"/>
                </a:lnTo>
                <a:lnTo>
                  <a:pt x="1708196" y="475997"/>
                </a:lnTo>
                <a:lnTo>
                  <a:pt x="1711120" y="520150"/>
                </a:lnTo>
                <a:lnTo>
                  <a:pt x="1711760" y="564093"/>
                </a:lnTo>
                <a:lnTo>
                  <a:pt x="1710794" y="607329"/>
                </a:lnTo>
                <a:lnTo>
                  <a:pt x="1706817" y="657060"/>
                </a:lnTo>
                <a:lnTo>
                  <a:pt x="1698266" y="702261"/>
                </a:lnTo>
                <a:lnTo>
                  <a:pt x="1684578" y="743576"/>
                </a:lnTo>
                <a:lnTo>
                  <a:pt x="1665185" y="781650"/>
                </a:lnTo>
                <a:lnTo>
                  <a:pt x="1639522" y="817129"/>
                </a:lnTo>
                <a:lnTo>
                  <a:pt x="1607024" y="850657"/>
                </a:lnTo>
                <a:lnTo>
                  <a:pt x="1567123" y="882879"/>
                </a:lnTo>
                <a:lnTo>
                  <a:pt x="1519255" y="914439"/>
                </a:lnTo>
                <a:lnTo>
                  <a:pt x="1462854" y="945982"/>
                </a:lnTo>
                <a:lnTo>
                  <a:pt x="1413986" y="971532"/>
                </a:lnTo>
                <a:lnTo>
                  <a:pt x="1366660" y="996104"/>
                </a:lnTo>
                <a:lnTo>
                  <a:pt x="1320425" y="1019516"/>
                </a:lnTo>
                <a:lnTo>
                  <a:pt x="1274831" y="1041583"/>
                </a:lnTo>
                <a:lnTo>
                  <a:pt x="1229427" y="1062123"/>
                </a:lnTo>
                <a:lnTo>
                  <a:pt x="1183763" y="1080951"/>
                </a:lnTo>
                <a:lnTo>
                  <a:pt x="1137388" y="1097884"/>
                </a:lnTo>
                <a:lnTo>
                  <a:pt x="1089852" y="1112740"/>
                </a:lnTo>
                <a:lnTo>
                  <a:pt x="1040703" y="1125334"/>
                </a:lnTo>
                <a:lnTo>
                  <a:pt x="989493" y="1135482"/>
                </a:lnTo>
                <a:lnTo>
                  <a:pt x="935769" y="1143002"/>
                </a:lnTo>
                <a:lnTo>
                  <a:pt x="891016" y="1147615"/>
                </a:lnTo>
                <a:lnTo>
                  <a:pt x="843710" y="1151665"/>
                </a:lnTo>
                <a:lnTo>
                  <a:pt x="794326" y="1154945"/>
                </a:lnTo>
                <a:lnTo>
                  <a:pt x="743340" y="1157249"/>
                </a:lnTo>
                <a:lnTo>
                  <a:pt x="691227" y="1158369"/>
                </a:lnTo>
                <a:lnTo>
                  <a:pt x="638463" y="1158101"/>
                </a:lnTo>
                <a:lnTo>
                  <a:pt x="585523" y="1156236"/>
                </a:lnTo>
                <a:lnTo>
                  <a:pt x="532883" y="1152569"/>
                </a:lnTo>
                <a:lnTo>
                  <a:pt x="481018" y="1146892"/>
                </a:lnTo>
                <a:lnTo>
                  <a:pt x="430405" y="1139000"/>
                </a:lnTo>
                <a:lnTo>
                  <a:pt x="381517" y="1128685"/>
                </a:lnTo>
                <a:lnTo>
                  <a:pt x="334831" y="1115742"/>
                </a:lnTo>
                <a:lnTo>
                  <a:pt x="290823" y="1099963"/>
                </a:lnTo>
                <a:lnTo>
                  <a:pt x="249967" y="1081142"/>
                </a:lnTo>
                <a:lnTo>
                  <a:pt x="206481" y="1054182"/>
                </a:lnTo>
                <a:lnTo>
                  <a:pt x="167273" y="1021528"/>
                </a:lnTo>
                <a:lnTo>
                  <a:pt x="132303" y="984081"/>
                </a:lnTo>
                <a:lnTo>
                  <a:pt x="101527" y="942741"/>
                </a:lnTo>
                <a:lnTo>
                  <a:pt x="74904" y="898409"/>
                </a:lnTo>
                <a:lnTo>
                  <a:pt x="52391" y="851985"/>
                </a:lnTo>
                <a:lnTo>
                  <a:pt x="33945" y="804371"/>
                </a:lnTo>
                <a:lnTo>
                  <a:pt x="19526" y="756468"/>
                </a:lnTo>
                <a:lnTo>
                  <a:pt x="9090" y="709175"/>
                </a:lnTo>
                <a:lnTo>
                  <a:pt x="2595" y="663393"/>
                </a:lnTo>
                <a:lnTo>
                  <a:pt x="0" y="620023"/>
                </a:lnTo>
                <a:lnTo>
                  <a:pt x="1260" y="579967"/>
                </a:lnTo>
                <a:close/>
              </a:path>
            </a:pathLst>
          </a:custGeom>
          <a:ln w="9525">
            <a:solidFill>
              <a:srgbClr val="4F622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373359" y="5519222"/>
            <a:ext cx="342900" cy="469900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276850" y="5357616"/>
            <a:ext cx="3598100" cy="129628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8484552" y="6435547"/>
            <a:ext cx="13589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2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89" y="2487663"/>
            <a:ext cx="3391204" cy="2280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628225" y="335090"/>
            <a:ext cx="18872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0" dirty="0"/>
              <a:t>Sou</a:t>
            </a:r>
            <a:r>
              <a:rPr sz="3200" spc="-75" dirty="0"/>
              <a:t>n</a:t>
            </a:r>
            <a:r>
              <a:rPr sz="3200" spc="50" dirty="0"/>
              <a:t>d</a:t>
            </a:r>
            <a:r>
              <a:rPr sz="3200" spc="-60" dirty="0"/>
              <a:t>i</a:t>
            </a:r>
            <a:r>
              <a:rPr sz="3200" spc="-140" dirty="0"/>
              <a:t>n</a:t>
            </a:r>
            <a:r>
              <a:rPr sz="3200" spc="-40" dirty="0"/>
              <a:t>gs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1978583" y="2546954"/>
            <a:ext cx="0" cy="1837689"/>
          </a:xfrm>
          <a:custGeom>
            <a:avLst/>
            <a:gdLst/>
            <a:ahLst/>
            <a:cxnLst/>
            <a:rect l="l" t="t" r="r" b="b"/>
            <a:pathLst>
              <a:path h="1837689">
                <a:moveTo>
                  <a:pt x="0" y="1837111"/>
                </a:moveTo>
                <a:lnTo>
                  <a:pt x="1" y="0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453587" y="1474363"/>
            <a:ext cx="5690400" cy="44171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4024858" y="1259789"/>
            <a:ext cx="129730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5" dirty="0">
                <a:latin typeface="Arial"/>
                <a:cs typeface="Arial"/>
              </a:rPr>
              <a:t>AB/2 </a:t>
            </a:r>
            <a:r>
              <a:rPr sz="1800" spc="25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30</a:t>
            </a:r>
            <a:r>
              <a:rPr sz="1800" spc="-135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20</a:t>
            </a:fld>
            <a:endParaRPr spc="-5" dirty="0"/>
          </a:p>
        </p:txBody>
      </p:sp>
      <p:sp>
        <p:nvSpPr>
          <p:cNvPr id="7" name="object 7"/>
          <p:cNvSpPr txBox="1"/>
          <p:nvPr/>
        </p:nvSpPr>
        <p:spPr>
          <a:xfrm>
            <a:off x="670843" y="2177961"/>
            <a:ext cx="19481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DC </a:t>
            </a:r>
            <a:r>
              <a:rPr sz="1800" spc="-30" dirty="0">
                <a:latin typeface="Arial"/>
                <a:cs typeface="Arial"/>
              </a:rPr>
              <a:t>Sounding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curve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26689" y="2967164"/>
            <a:ext cx="3391204" cy="22806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706687" y="335090"/>
            <a:ext cx="3730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/>
              <a:t>Summary:</a:t>
            </a:r>
            <a:r>
              <a:rPr sz="3200" spc="-55" dirty="0"/>
              <a:t> </a:t>
            </a:r>
            <a:r>
              <a:rPr sz="3200" spc="-50" dirty="0"/>
              <a:t>soundings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2247036" y="3022442"/>
            <a:ext cx="0" cy="1837689"/>
          </a:xfrm>
          <a:custGeom>
            <a:avLst/>
            <a:gdLst/>
            <a:ahLst/>
            <a:cxnLst/>
            <a:rect l="l" t="t" r="r" b="b"/>
            <a:pathLst>
              <a:path h="1837689">
                <a:moveTo>
                  <a:pt x="0" y="1837111"/>
                </a:moveTo>
                <a:lnTo>
                  <a:pt x="1" y="0"/>
                </a:lnTo>
              </a:path>
            </a:pathLst>
          </a:custGeom>
          <a:ln w="25400">
            <a:solidFill>
              <a:srgbClr val="C0504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1307376"/>
            <a:ext cx="206819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30" dirty="0">
                <a:latin typeface="Arial"/>
                <a:cs typeface="Arial"/>
              </a:rPr>
              <a:t>Schlumberger</a:t>
            </a:r>
            <a:r>
              <a:rPr sz="1900" spc="-70" dirty="0">
                <a:latin typeface="Arial"/>
                <a:cs typeface="Arial"/>
              </a:rPr>
              <a:t> </a:t>
            </a:r>
            <a:r>
              <a:rPr sz="1900" spc="-60" dirty="0">
                <a:latin typeface="Arial"/>
                <a:cs typeface="Arial"/>
              </a:rPr>
              <a:t>array</a:t>
            </a:r>
            <a:endParaRPr sz="19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78603" y="1720608"/>
            <a:ext cx="2833878" cy="68700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54246" y="902106"/>
            <a:ext cx="5181663" cy="401563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864267" y="4764193"/>
            <a:ext cx="5082019" cy="208895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670843" y="2672918"/>
            <a:ext cx="20383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DC </a:t>
            </a:r>
            <a:r>
              <a:rPr sz="1800" b="1" spc="-30" dirty="0">
                <a:latin typeface="Arial"/>
                <a:cs typeface="Arial"/>
              </a:rPr>
              <a:t>Sounding</a:t>
            </a:r>
            <a:r>
              <a:rPr sz="1800" b="1" spc="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curve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21</a:t>
            </a:fld>
            <a:endParaRPr spc="-5" dirty="0"/>
          </a:p>
        </p:txBody>
      </p:sp>
      <p:sp>
        <p:nvSpPr>
          <p:cNvPr id="10" name="object 10"/>
          <p:cNvSpPr txBox="1"/>
          <p:nvPr/>
        </p:nvSpPr>
        <p:spPr>
          <a:xfrm>
            <a:off x="499328" y="4642294"/>
            <a:ext cx="4940300" cy="1517650"/>
          </a:xfrm>
          <a:prstGeom prst="rect">
            <a:avLst/>
          </a:prstGeom>
        </p:spPr>
        <p:txBody>
          <a:bodyPr vert="horz" wrap="square" lIns="0" tIns="170815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345"/>
              </a:spcBef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100</a:t>
            </a:r>
            <a:r>
              <a:rPr sz="19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DejaVu Sans"/>
                <a:cs typeface="DejaVu Sans"/>
              </a:rPr>
              <a:t>Ω𝑚</a:t>
            </a:r>
            <a:endParaRPr sz="1900">
              <a:latin typeface="DejaVu Sans"/>
              <a:cs typeface="DejaVu Sans"/>
            </a:endParaRPr>
          </a:p>
          <a:p>
            <a:pPr marR="5080" algn="r">
              <a:lnSpc>
                <a:spcPct val="100000"/>
              </a:lnSpc>
              <a:spcBef>
                <a:spcPts val="1245"/>
              </a:spcBef>
            </a:pPr>
            <a:r>
              <a:rPr sz="1900" dirty="0">
                <a:solidFill>
                  <a:srgbClr val="FFFFFF"/>
                </a:solidFill>
                <a:latin typeface="Arial"/>
                <a:cs typeface="Arial"/>
              </a:rPr>
              <a:t>500</a:t>
            </a:r>
            <a:r>
              <a:rPr sz="1900" spc="-85" dirty="0">
                <a:solidFill>
                  <a:srgbClr val="FFFFFF"/>
                </a:solidFill>
                <a:latin typeface="Arial"/>
                <a:cs typeface="Arial"/>
              </a:rPr>
              <a:t> </a:t>
            </a:r>
            <a:r>
              <a:rPr sz="1900" spc="140" dirty="0">
                <a:solidFill>
                  <a:srgbClr val="FFFFFF"/>
                </a:solidFill>
                <a:latin typeface="DejaVu Sans"/>
                <a:cs typeface="DejaVu Sans"/>
              </a:rPr>
              <a:t>Ω𝑚</a:t>
            </a:r>
            <a:endParaRPr sz="1900">
              <a:latin typeface="DejaVu Sans"/>
              <a:cs typeface="DejaVu Sans"/>
            </a:endParaRPr>
          </a:p>
          <a:p>
            <a:pPr marL="12700" marR="2040889">
              <a:lnSpc>
                <a:spcPct val="100000"/>
              </a:lnSpc>
              <a:spcBef>
                <a:spcPts val="365"/>
              </a:spcBef>
            </a:pPr>
            <a:r>
              <a:rPr sz="1800" spc="-50" dirty="0">
                <a:latin typeface="Arial"/>
                <a:cs typeface="Arial"/>
              </a:rPr>
              <a:t>Scale </a:t>
            </a:r>
            <a:r>
              <a:rPr sz="1800" spc="-30" dirty="0">
                <a:latin typeface="Arial"/>
                <a:cs typeface="Arial"/>
              </a:rPr>
              <a:t>length </a:t>
            </a:r>
            <a:r>
              <a:rPr sz="1800" spc="-20" dirty="0">
                <a:latin typeface="Arial"/>
                <a:cs typeface="Arial"/>
              </a:rPr>
              <a:t>of </a:t>
            </a:r>
            <a:r>
              <a:rPr sz="1800" spc="-55" dirty="0">
                <a:latin typeface="Arial"/>
                <a:cs typeface="Arial"/>
              </a:rPr>
              <a:t>array </a:t>
            </a:r>
            <a:r>
              <a:rPr sz="1800" spc="-15" dirty="0">
                <a:latin typeface="Arial"/>
                <a:cs typeface="Arial"/>
              </a:rPr>
              <a:t>must be  </a:t>
            </a:r>
            <a:r>
              <a:rPr sz="1800" spc="-50" dirty="0">
                <a:latin typeface="Arial"/>
                <a:cs typeface="Arial"/>
              </a:rPr>
              <a:t>large </a:t>
            </a:r>
            <a:r>
              <a:rPr sz="1800" spc="15" dirty="0">
                <a:latin typeface="Arial"/>
                <a:cs typeface="Arial"/>
              </a:rPr>
              <a:t>to </a:t>
            </a:r>
            <a:r>
              <a:rPr sz="1800" spc="-60" dirty="0">
                <a:latin typeface="Arial"/>
                <a:cs typeface="Arial"/>
              </a:rPr>
              <a:t>see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deep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6056782" y="1781022"/>
            <a:ext cx="3045371" cy="20480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784600" y="335090"/>
            <a:ext cx="1576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0" dirty="0"/>
              <a:t>I</a:t>
            </a:r>
            <a:r>
              <a:rPr sz="3200" spc="-170" dirty="0"/>
              <a:t>n</a:t>
            </a:r>
            <a:r>
              <a:rPr sz="3200" spc="-114" dirty="0"/>
              <a:t>ve</a:t>
            </a:r>
            <a:r>
              <a:rPr sz="3200" spc="-65" dirty="0"/>
              <a:t>r</a:t>
            </a:r>
            <a:r>
              <a:rPr sz="3200" spc="-70" dirty="0"/>
              <a:t>s</a:t>
            </a:r>
            <a:r>
              <a:rPr sz="3200" spc="-125" dirty="0"/>
              <a:t>i</a:t>
            </a:r>
            <a:r>
              <a:rPr sz="3200" spc="-10" dirty="0"/>
              <a:t>o</a:t>
            </a:r>
            <a:r>
              <a:rPr sz="3200" spc="-65" dirty="0"/>
              <a:t>n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3793070" y="4233333"/>
            <a:ext cx="1727200" cy="14985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885310" y="4821745"/>
            <a:ext cx="1221105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 marR="5080" indent="112395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solidFill>
                  <a:srgbClr val="000099"/>
                </a:solidFill>
                <a:latin typeface="Arial"/>
                <a:cs typeface="Arial"/>
              </a:rPr>
              <a:t>Inversion  </a:t>
            </a:r>
            <a:r>
              <a:rPr sz="2000" spc="-5" dirty="0">
                <a:solidFill>
                  <a:srgbClr val="000099"/>
                </a:solidFill>
                <a:latin typeface="Arial"/>
                <a:cs typeface="Arial"/>
              </a:rPr>
              <a:t>p</a:t>
            </a:r>
            <a:r>
              <a:rPr sz="2000" spc="-50" dirty="0">
                <a:solidFill>
                  <a:srgbClr val="000099"/>
                </a:solidFill>
                <a:latin typeface="Arial"/>
                <a:cs typeface="Arial"/>
              </a:rPr>
              <a:t>r</a:t>
            </a:r>
            <a:r>
              <a:rPr sz="2000" spc="-5" dirty="0">
                <a:solidFill>
                  <a:srgbClr val="000099"/>
                </a:solidFill>
                <a:latin typeface="Arial"/>
                <a:cs typeface="Arial"/>
              </a:rPr>
              <a:t>o</a:t>
            </a:r>
            <a:r>
              <a:rPr sz="2000" spc="35" dirty="0">
                <a:solidFill>
                  <a:srgbClr val="000099"/>
                </a:solidFill>
                <a:latin typeface="Arial"/>
                <a:cs typeface="Arial"/>
              </a:rPr>
              <a:t>c</a:t>
            </a:r>
            <a:r>
              <a:rPr sz="2000" spc="-75" dirty="0">
                <a:solidFill>
                  <a:srgbClr val="000099"/>
                </a:solidFill>
                <a:latin typeface="Arial"/>
                <a:cs typeface="Arial"/>
              </a:rPr>
              <a:t>e</a:t>
            </a:r>
            <a:r>
              <a:rPr sz="2000" spc="-40" dirty="0">
                <a:solidFill>
                  <a:srgbClr val="000099"/>
                </a:solidFill>
                <a:latin typeface="Arial"/>
                <a:cs typeface="Arial"/>
              </a:rPr>
              <a:t>ss</a:t>
            </a:r>
            <a:r>
              <a:rPr sz="2000" spc="-70" dirty="0">
                <a:solidFill>
                  <a:srgbClr val="000099"/>
                </a:solidFill>
                <a:latin typeface="Arial"/>
                <a:cs typeface="Arial"/>
              </a:rPr>
              <a:t>i</a:t>
            </a:r>
            <a:r>
              <a:rPr sz="2000" spc="-40" dirty="0">
                <a:solidFill>
                  <a:srgbClr val="000099"/>
                </a:solidFill>
                <a:latin typeface="Arial"/>
                <a:cs typeface="Arial"/>
              </a:rPr>
              <a:t>n</a:t>
            </a:r>
            <a:r>
              <a:rPr sz="2000" spc="-5" dirty="0">
                <a:solidFill>
                  <a:srgbClr val="000099"/>
                </a:solidFill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976533" y="4209605"/>
            <a:ext cx="357505" cy="244475"/>
          </a:xfrm>
          <a:custGeom>
            <a:avLst/>
            <a:gdLst/>
            <a:ahLst/>
            <a:cxnLst/>
            <a:rect l="l" t="t" r="r" b="b"/>
            <a:pathLst>
              <a:path w="357504" h="244475">
                <a:moveTo>
                  <a:pt x="101130" y="214566"/>
                </a:moveTo>
                <a:lnTo>
                  <a:pt x="17932" y="214566"/>
                </a:lnTo>
                <a:lnTo>
                  <a:pt x="5905" y="220471"/>
                </a:lnTo>
                <a:lnTo>
                  <a:pt x="0" y="226377"/>
                </a:lnTo>
                <a:lnTo>
                  <a:pt x="5905" y="244284"/>
                </a:lnTo>
                <a:lnTo>
                  <a:pt x="11823" y="238391"/>
                </a:lnTo>
                <a:lnTo>
                  <a:pt x="23812" y="238391"/>
                </a:lnTo>
                <a:lnTo>
                  <a:pt x="29768" y="232473"/>
                </a:lnTo>
                <a:lnTo>
                  <a:pt x="47701" y="232473"/>
                </a:lnTo>
                <a:lnTo>
                  <a:pt x="59537" y="226377"/>
                </a:lnTo>
                <a:lnTo>
                  <a:pt x="136778" y="226377"/>
                </a:lnTo>
                <a:lnTo>
                  <a:pt x="124942" y="220471"/>
                </a:lnTo>
                <a:lnTo>
                  <a:pt x="107010" y="220471"/>
                </a:lnTo>
                <a:lnTo>
                  <a:pt x="101130" y="214566"/>
                </a:lnTo>
                <a:close/>
              </a:path>
              <a:path w="357504" h="244475">
                <a:moveTo>
                  <a:pt x="255777" y="154914"/>
                </a:moveTo>
                <a:lnTo>
                  <a:pt x="196316" y="154914"/>
                </a:lnTo>
                <a:lnTo>
                  <a:pt x="184492" y="166928"/>
                </a:lnTo>
                <a:lnTo>
                  <a:pt x="184492" y="202564"/>
                </a:lnTo>
                <a:lnTo>
                  <a:pt x="178536" y="214566"/>
                </a:lnTo>
                <a:lnTo>
                  <a:pt x="178536" y="220471"/>
                </a:lnTo>
                <a:lnTo>
                  <a:pt x="172656" y="226377"/>
                </a:lnTo>
                <a:lnTo>
                  <a:pt x="65404" y="226377"/>
                </a:lnTo>
                <a:lnTo>
                  <a:pt x="71361" y="232473"/>
                </a:lnTo>
                <a:lnTo>
                  <a:pt x="95173" y="232473"/>
                </a:lnTo>
                <a:lnTo>
                  <a:pt x="107010" y="238391"/>
                </a:lnTo>
                <a:lnTo>
                  <a:pt x="124942" y="238391"/>
                </a:lnTo>
                <a:lnTo>
                  <a:pt x="136778" y="244284"/>
                </a:lnTo>
                <a:lnTo>
                  <a:pt x="184492" y="244284"/>
                </a:lnTo>
                <a:lnTo>
                  <a:pt x="196316" y="232473"/>
                </a:lnTo>
                <a:lnTo>
                  <a:pt x="202425" y="214566"/>
                </a:lnTo>
                <a:lnTo>
                  <a:pt x="202425" y="172834"/>
                </a:lnTo>
                <a:lnTo>
                  <a:pt x="208305" y="172834"/>
                </a:lnTo>
                <a:lnTo>
                  <a:pt x="214172" y="166928"/>
                </a:lnTo>
                <a:lnTo>
                  <a:pt x="324317" y="166928"/>
                </a:lnTo>
                <a:lnTo>
                  <a:pt x="327304" y="160832"/>
                </a:lnTo>
                <a:lnTo>
                  <a:pt x="267842" y="160832"/>
                </a:lnTo>
                <a:lnTo>
                  <a:pt x="255777" y="154914"/>
                </a:lnTo>
                <a:close/>
              </a:path>
              <a:path w="357504" h="244475">
                <a:moveTo>
                  <a:pt x="83350" y="208660"/>
                </a:moveTo>
                <a:lnTo>
                  <a:pt x="35636" y="208660"/>
                </a:lnTo>
                <a:lnTo>
                  <a:pt x="23812" y="214566"/>
                </a:lnTo>
                <a:lnTo>
                  <a:pt x="89306" y="214566"/>
                </a:lnTo>
                <a:lnTo>
                  <a:pt x="83350" y="208660"/>
                </a:lnTo>
                <a:close/>
              </a:path>
              <a:path w="357504" h="244475">
                <a:moveTo>
                  <a:pt x="324317" y="166928"/>
                </a:moveTo>
                <a:lnTo>
                  <a:pt x="220129" y="166928"/>
                </a:lnTo>
                <a:lnTo>
                  <a:pt x="238074" y="172834"/>
                </a:lnTo>
                <a:lnTo>
                  <a:pt x="243941" y="172834"/>
                </a:lnTo>
                <a:lnTo>
                  <a:pt x="255777" y="178739"/>
                </a:lnTo>
                <a:lnTo>
                  <a:pt x="303491" y="178739"/>
                </a:lnTo>
                <a:lnTo>
                  <a:pt x="321424" y="172834"/>
                </a:lnTo>
                <a:lnTo>
                  <a:pt x="324317" y="166928"/>
                </a:lnTo>
                <a:close/>
              </a:path>
              <a:path w="357504" h="244475">
                <a:moveTo>
                  <a:pt x="354133" y="11810"/>
                </a:moveTo>
                <a:lnTo>
                  <a:pt x="291655" y="11810"/>
                </a:lnTo>
                <a:lnTo>
                  <a:pt x="303491" y="17716"/>
                </a:lnTo>
                <a:lnTo>
                  <a:pt x="327304" y="17716"/>
                </a:lnTo>
                <a:lnTo>
                  <a:pt x="333260" y="23825"/>
                </a:lnTo>
                <a:lnTo>
                  <a:pt x="339128" y="23825"/>
                </a:lnTo>
                <a:lnTo>
                  <a:pt x="345084" y="29730"/>
                </a:lnTo>
                <a:lnTo>
                  <a:pt x="345084" y="41732"/>
                </a:lnTo>
                <a:lnTo>
                  <a:pt x="339128" y="41732"/>
                </a:lnTo>
                <a:lnTo>
                  <a:pt x="339128" y="47637"/>
                </a:lnTo>
                <a:lnTo>
                  <a:pt x="327304" y="59448"/>
                </a:lnTo>
                <a:lnTo>
                  <a:pt x="327304" y="65557"/>
                </a:lnTo>
                <a:lnTo>
                  <a:pt x="315315" y="71450"/>
                </a:lnTo>
                <a:lnTo>
                  <a:pt x="303491" y="83464"/>
                </a:lnTo>
                <a:lnTo>
                  <a:pt x="303491" y="95275"/>
                </a:lnTo>
                <a:lnTo>
                  <a:pt x="309359" y="101180"/>
                </a:lnTo>
                <a:lnTo>
                  <a:pt x="309359" y="107276"/>
                </a:lnTo>
                <a:lnTo>
                  <a:pt x="315315" y="119087"/>
                </a:lnTo>
                <a:lnTo>
                  <a:pt x="315315" y="125196"/>
                </a:lnTo>
                <a:lnTo>
                  <a:pt x="321424" y="131102"/>
                </a:lnTo>
                <a:lnTo>
                  <a:pt x="321424" y="149009"/>
                </a:lnTo>
                <a:lnTo>
                  <a:pt x="315315" y="149009"/>
                </a:lnTo>
                <a:lnTo>
                  <a:pt x="315315" y="154914"/>
                </a:lnTo>
                <a:lnTo>
                  <a:pt x="309359" y="154914"/>
                </a:lnTo>
                <a:lnTo>
                  <a:pt x="297611" y="160832"/>
                </a:lnTo>
                <a:lnTo>
                  <a:pt x="327304" y="160832"/>
                </a:lnTo>
                <a:lnTo>
                  <a:pt x="339128" y="149009"/>
                </a:lnTo>
                <a:lnTo>
                  <a:pt x="339128" y="125196"/>
                </a:lnTo>
                <a:lnTo>
                  <a:pt x="327304" y="101180"/>
                </a:lnTo>
                <a:lnTo>
                  <a:pt x="321424" y="83464"/>
                </a:lnTo>
                <a:lnTo>
                  <a:pt x="327304" y="83464"/>
                </a:lnTo>
                <a:lnTo>
                  <a:pt x="327304" y="77355"/>
                </a:lnTo>
                <a:lnTo>
                  <a:pt x="351193" y="53543"/>
                </a:lnTo>
                <a:lnTo>
                  <a:pt x="351193" y="47637"/>
                </a:lnTo>
                <a:lnTo>
                  <a:pt x="357073" y="41732"/>
                </a:lnTo>
                <a:lnTo>
                  <a:pt x="357073" y="17716"/>
                </a:lnTo>
                <a:lnTo>
                  <a:pt x="354133" y="11810"/>
                </a:lnTo>
                <a:close/>
              </a:path>
              <a:path w="357504" h="244475">
                <a:moveTo>
                  <a:pt x="315315" y="0"/>
                </a:moveTo>
                <a:lnTo>
                  <a:pt x="220129" y="0"/>
                </a:lnTo>
                <a:lnTo>
                  <a:pt x="220129" y="11810"/>
                </a:lnTo>
                <a:lnTo>
                  <a:pt x="226009" y="17716"/>
                </a:lnTo>
                <a:lnTo>
                  <a:pt x="232117" y="11810"/>
                </a:lnTo>
                <a:lnTo>
                  <a:pt x="354133" y="11810"/>
                </a:lnTo>
                <a:lnTo>
                  <a:pt x="351193" y="5905"/>
                </a:lnTo>
                <a:lnTo>
                  <a:pt x="315315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20729" y="4406252"/>
            <a:ext cx="291465" cy="167005"/>
          </a:xfrm>
          <a:custGeom>
            <a:avLst/>
            <a:gdLst/>
            <a:ahLst/>
            <a:cxnLst/>
            <a:rect l="l" t="t" r="r" b="b"/>
            <a:pathLst>
              <a:path w="291464" h="167004">
                <a:moveTo>
                  <a:pt x="184467" y="0"/>
                </a:moveTo>
                <a:lnTo>
                  <a:pt x="166522" y="5918"/>
                </a:lnTo>
                <a:lnTo>
                  <a:pt x="154698" y="5918"/>
                </a:lnTo>
                <a:lnTo>
                  <a:pt x="142684" y="12014"/>
                </a:lnTo>
                <a:lnTo>
                  <a:pt x="124942" y="17919"/>
                </a:lnTo>
                <a:lnTo>
                  <a:pt x="118833" y="17919"/>
                </a:lnTo>
                <a:lnTo>
                  <a:pt x="101091" y="23825"/>
                </a:lnTo>
                <a:lnTo>
                  <a:pt x="95186" y="29730"/>
                </a:lnTo>
                <a:lnTo>
                  <a:pt x="59321" y="47637"/>
                </a:lnTo>
                <a:lnTo>
                  <a:pt x="0" y="107289"/>
                </a:lnTo>
                <a:lnTo>
                  <a:pt x="11823" y="143103"/>
                </a:lnTo>
                <a:lnTo>
                  <a:pt x="17729" y="149009"/>
                </a:lnTo>
                <a:lnTo>
                  <a:pt x="23647" y="161023"/>
                </a:lnTo>
                <a:lnTo>
                  <a:pt x="35674" y="166928"/>
                </a:lnTo>
                <a:lnTo>
                  <a:pt x="77254" y="166928"/>
                </a:lnTo>
                <a:lnTo>
                  <a:pt x="285572" y="107289"/>
                </a:lnTo>
                <a:lnTo>
                  <a:pt x="291439" y="71462"/>
                </a:lnTo>
                <a:lnTo>
                  <a:pt x="249885" y="23825"/>
                </a:lnTo>
                <a:lnTo>
                  <a:pt x="184467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6559" y="4072407"/>
            <a:ext cx="726440" cy="292735"/>
          </a:xfrm>
          <a:custGeom>
            <a:avLst/>
            <a:gdLst/>
            <a:ahLst/>
            <a:cxnLst/>
            <a:rect l="l" t="t" r="r" b="b"/>
            <a:pathLst>
              <a:path w="726439" h="292735">
                <a:moveTo>
                  <a:pt x="416610" y="0"/>
                </a:moveTo>
                <a:lnTo>
                  <a:pt x="0" y="47637"/>
                </a:lnTo>
                <a:lnTo>
                  <a:pt x="0" y="214553"/>
                </a:lnTo>
                <a:lnTo>
                  <a:pt x="398868" y="292112"/>
                </a:lnTo>
                <a:lnTo>
                  <a:pt x="725982" y="196646"/>
                </a:lnTo>
                <a:lnTo>
                  <a:pt x="725982" y="59639"/>
                </a:lnTo>
                <a:lnTo>
                  <a:pt x="416610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00397" y="4137952"/>
            <a:ext cx="368935" cy="208915"/>
          </a:xfrm>
          <a:custGeom>
            <a:avLst/>
            <a:gdLst/>
            <a:ahLst/>
            <a:cxnLst/>
            <a:rect l="l" t="t" r="r" b="b"/>
            <a:pathLst>
              <a:path w="368935" h="208914">
                <a:moveTo>
                  <a:pt x="0" y="0"/>
                </a:moveTo>
                <a:lnTo>
                  <a:pt x="0" y="125196"/>
                </a:lnTo>
                <a:lnTo>
                  <a:pt x="368922" y="208661"/>
                </a:lnTo>
                <a:lnTo>
                  <a:pt x="368922" y="596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559922" y="4090314"/>
            <a:ext cx="601345" cy="83820"/>
          </a:xfrm>
          <a:custGeom>
            <a:avLst/>
            <a:gdLst/>
            <a:ahLst/>
            <a:cxnLst/>
            <a:rect l="l" t="t" r="r" b="b"/>
            <a:pathLst>
              <a:path w="601345" h="83820">
                <a:moveTo>
                  <a:pt x="327329" y="0"/>
                </a:moveTo>
                <a:lnTo>
                  <a:pt x="0" y="35839"/>
                </a:lnTo>
                <a:lnTo>
                  <a:pt x="315506" y="83464"/>
                </a:lnTo>
                <a:lnTo>
                  <a:pt x="601103" y="47637"/>
                </a:lnTo>
                <a:lnTo>
                  <a:pt x="327329" y="0"/>
                </a:lnTo>
                <a:close/>
              </a:path>
            </a:pathLst>
          </a:custGeom>
          <a:solidFill>
            <a:srgbClr val="BEC0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893170" y="4155871"/>
            <a:ext cx="292100" cy="185420"/>
          </a:xfrm>
          <a:custGeom>
            <a:avLst/>
            <a:gdLst/>
            <a:ahLst/>
            <a:cxnLst/>
            <a:rect l="l" t="t" r="r" b="b"/>
            <a:pathLst>
              <a:path w="292100" h="185420">
                <a:moveTo>
                  <a:pt x="291668" y="0"/>
                </a:moveTo>
                <a:lnTo>
                  <a:pt x="0" y="41732"/>
                </a:lnTo>
                <a:lnTo>
                  <a:pt x="0" y="184835"/>
                </a:lnTo>
                <a:lnTo>
                  <a:pt x="145834" y="143103"/>
                </a:lnTo>
                <a:lnTo>
                  <a:pt x="29756" y="143103"/>
                </a:lnTo>
                <a:lnTo>
                  <a:pt x="150740" y="107276"/>
                </a:lnTo>
                <a:lnTo>
                  <a:pt x="35674" y="107276"/>
                </a:lnTo>
                <a:lnTo>
                  <a:pt x="153925" y="71450"/>
                </a:lnTo>
                <a:lnTo>
                  <a:pt x="35674" y="71450"/>
                </a:lnTo>
                <a:lnTo>
                  <a:pt x="291668" y="0"/>
                </a:lnTo>
                <a:close/>
              </a:path>
              <a:path w="292100" h="185420">
                <a:moveTo>
                  <a:pt x="291668" y="101371"/>
                </a:moveTo>
                <a:lnTo>
                  <a:pt x="29756" y="143103"/>
                </a:lnTo>
                <a:lnTo>
                  <a:pt x="145834" y="143103"/>
                </a:lnTo>
                <a:lnTo>
                  <a:pt x="291668" y="101371"/>
                </a:lnTo>
                <a:close/>
              </a:path>
              <a:path w="292100" h="185420">
                <a:moveTo>
                  <a:pt x="291668" y="65544"/>
                </a:moveTo>
                <a:lnTo>
                  <a:pt x="35674" y="107276"/>
                </a:lnTo>
                <a:lnTo>
                  <a:pt x="150740" y="107276"/>
                </a:lnTo>
                <a:lnTo>
                  <a:pt x="291668" y="65544"/>
                </a:lnTo>
                <a:close/>
              </a:path>
              <a:path w="292100" h="185420">
                <a:moveTo>
                  <a:pt x="291668" y="29717"/>
                </a:moveTo>
                <a:lnTo>
                  <a:pt x="35674" y="71450"/>
                </a:lnTo>
                <a:lnTo>
                  <a:pt x="153925" y="71450"/>
                </a:lnTo>
                <a:lnTo>
                  <a:pt x="291668" y="29717"/>
                </a:lnTo>
                <a:close/>
              </a:path>
            </a:pathLst>
          </a:custGeom>
          <a:solidFill>
            <a:srgbClr val="8B93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720729" y="4191698"/>
            <a:ext cx="125095" cy="59690"/>
          </a:xfrm>
          <a:custGeom>
            <a:avLst/>
            <a:gdLst/>
            <a:ahLst/>
            <a:cxnLst/>
            <a:rect l="l" t="t" r="r" b="b"/>
            <a:pathLst>
              <a:path w="125095" h="59689">
                <a:moveTo>
                  <a:pt x="0" y="0"/>
                </a:moveTo>
                <a:lnTo>
                  <a:pt x="0" y="23812"/>
                </a:lnTo>
                <a:lnTo>
                  <a:pt x="5918" y="41732"/>
                </a:lnTo>
                <a:lnTo>
                  <a:pt x="107010" y="59639"/>
                </a:lnTo>
                <a:lnTo>
                  <a:pt x="124942" y="47637"/>
                </a:lnTo>
                <a:lnTo>
                  <a:pt x="124942" y="23812"/>
                </a:lnTo>
                <a:lnTo>
                  <a:pt x="0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720729" y="4215510"/>
            <a:ext cx="125095" cy="36195"/>
          </a:xfrm>
          <a:custGeom>
            <a:avLst/>
            <a:gdLst/>
            <a:ahLst/>
            <a:cxnLst/>
            <a:rect l="l" t="t" r="r" b="b"/>
            <a:pathLst>
              <a:path w="125095" h="36195">
                <a:moveTo>
                  <a:pt x="0" y="0"/>
                </a:moveTo>
                <a:lnTo>
                  <a:pt x="5918" y="17919"/>
                </a:lnTo>
                <a:lnTo>
                  <a:pt x="107010" y="35826"/>
                </a:lnTo>
                <a:lnTo>
                  <a:pt x="124942" y="23825"/>
                </a:lnTo>
                <a:lnTo>
                  <a:pt x="0" y="0"/>
                </a:lnTo>
                <a:close/>
              </a:path>
            </a:pathLst>
          </a:custGeom>
          <a:solidFill>
            <a:srgbClr val="BEC0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524247" y="4161777"/>
            <a:ext cx="125095" cy="83820"/>
          </a:xfrm>
          <a:custGeom>
            <a:avLst/>
            <a:gdLst/>
            <a:ahLst/>
            <a:cxnLst/>
            <a:rect l="l" t="t" r="r" b="b"/>
            <a:pathLst>
              <a:path w="125095" h="83820">
                <a:moveTo>
                  <a:pt x="0" y="0"/>
                </a:moveTo>
                <a:lnTo>
                  <a:pt x="0" y="59639"/>
                </a:lnTo>
                <a:lnTo>
                  <a:pt x="124942" y="83451"/>
                </a:lnTo>
                <a:lnTo>
                  <a:pt x="124942" y="23812"/>
                </a:lnTo>
                <a:lnTo>
                  <a:pt x="0" y="0"/>
                </a:lnTo>
                <a:close/>
              </a:path>
            </a:pathLst>
          </a:custGeom>
          <a:solidFill>
            <a:srgbClr val="BEC0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690973" y="4060393"/>
            <a:ext cx="232410" cy="78105"/>
          </a:xfrm>
          <a:custGeom>
            <a:avLst/>
            <a:gdLst/>
            <a:ahLst/>
            <a:cxnLst/>
            <a:rect l="l" t="t" r="r" b="b"/>
            <a:pathLst>
              <a:path w="232410" h="78104">
                <a:moveTo>
                  <a:pt x="0" y="0"/>
                </a:moveTo>
                <a:lnTo>
                  <a:pt x="53403" y="65760"/>
                </a:lnTo>
                <a:lnTo>
                  <a:pt x="154698" y="77558"/>
                </a:lnTo>
                <a:lnTo>
                  <a:pt x="231952" y="17919"/>
                </a:lnTo>
                <a:lnTo>
                  <a:pt x="0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54016" y="3470275"/>
            <a:ext cx="690880" cy="626110"/>
          </a:xfrm>
          <a:custGeom>
            <a:avLst/>
            <a:gdLst/>
            <a:ahLst/>
            <a:cxnLst/>
            <a:rect l="l" t="t" r="r" b="b"/>
            <a:pathLst>
              <a:path w="690879" h="626110">
                <a:moveTo>
                  <a:pt x="470217" y="0"/>
                </a:moveTo>
                <a:lnTo>
                  <a:pt x="0" y="154863"/>
                </a:lnTo>
                <a:lnTo>
                  <a:pt x="0" y="602132"/>
                </a:lnTo>
                <a:lnTo>
                  <a:pt x="458152" y="625944"/>
                </a:lnTo>
                <a:lnTo>
                  <a:pt x="690359" y="572401"/>
                </a:lnTo>
                <a:lnTo>
                  <a:pt x="690359" y="333832"/>
                </a:lnTo>
                <a:lnTo>
                  <a:pt x="577227" y="274205"/>
                </a:lnTo>
                <a:lnTo>
                  <a:pt x="571284" y="250329"/>
                </a:lnTo>
                <a:lnTo>
                  <a:pt x="571284" y="148996"/>
                </a:lnTo>
                <a:lnTo>
                  <a:pt x="559295" y="113157"/>
                </a:lnTo>
                <a:lnTo>
                  <a:pt x="559295" y="101346"/>
                </a:lnTo>
                <a:lnTo>
                  <a:pt x="553338" y="83413"/>
                </a:lnTo>
                <a:lnTo>
                  <a:pt x="541515" y="71450"/>
                </a:lnTo>
                <a:lnTo>
                  <a:pt x="535635" y="53682"/>
                </a:lnTo>
                <a:lnTo>
                  <a:pt x="493877" y="11976"/>
                </a:lnTo>
                <a:lnTo>
                  <a:pt x="470217" y="0"/>
                </a:lnTo>
                <a:close/>
              </a:path>
            </a:pathLst>
          </a:custGeom>
          <a:solidFill>
            <a:srgbClr val="BEC0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006301" y="3488194"/>
            <a:ext cx="95250" cy="584835"/>
          </a:xfrm>
          <a:custGeom>
            <a:avLst/>
            <a:gdLst/>
            <a:ahLst/>
            <a:cxnLst/>
            <a:rect l="l" t="t" r="r" b="b"/>
            <a:pathLst>
              <a:path w="95250" h="584835">
                <a:moveTo>
                  <a:pt x="0" y="0"/>
                </a:moveTo>
                <a:lnTo>
                  <a:pt x="0" y="584212"/>
                </a:lnTo>
                <a:lnTo>
                  <a:pt x="95173" y="566293"/>
                </a:lnTo>
                <a:lnTo>
                  <a:pt x="95173" y="107289"/>
                </a:lnTo>
                <a:lnTo>
                  <a:pt x="89230" y="95237"/>
                </a:lnTo>
                <a:lnTo>
                  <a:pt x="89230" y="83426"/>
                </a:lnTo>
                <a:lnTo>
                  <a:pt x="83350" y="77546"/>
                </a:lnTo>
                <a:lnTo>
                  <a:pt x="77241" y="65493"/>
                </a:lnTo>
                <a:lnTo>
                  <a:pt x="77241" y="59626"/>
                </a:lnTo>
                <a:lnTo>
                  <a:pt x="35636" y="17919"/>
                </a:lnTo>
                <a:lnTo>
                  <a:pt x="0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07610" y="3565740"/>
            <a:ext cx="327660" cy="399415"/>
          </a:xfrm>
          <a:custGeom>
            <a:avLst/>
            <a:gdLst/>
            <a:ahLst/>
            <a:cxnLst/>
            <a:rect l="l" t="t" r="r" b="b"/>
            <a:pathLst>
              <a:path w="327660" h="399414">
                <a:moveTo>
                  <a:pt x="327329" y="0"/>
                </a:moveTo>
                <a:lnTo>
                  <a:pt x="0" y="89369"/>
                </a:lnTo>
                <a:lnTo>
                  <a:pt x="0" y="393280"/>
                </a:lnTo>
                <a:lnTo>
                  <a:pt x="327329" y="399376"/>
                </a:lnTo>
                <a:lnTo>
                  <a:pt x="327329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23021" y="3571621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496"/>
                </a:lnTo>
              </a:path>
            </a:pathLst>
          </a:custGeom>
          <a:ln w="238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619536" y="365511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0"/>
                </a:moveTo>
                <a:lnTo>
                  <a:pt x="0" y="303911"/>
                </a:lnTo>
              </a:path>
            </a:pathLst>
          </a:custGeom>
          <a:ln w="238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25352" y="3589540"/>
            <a:ext cx="292100" cy="358140"/>
          </a:xfrm>
          <a:custGeom>
            <a:avLst/>
            <a:gdLst/>
            <a:ahLst/>
            <a:cxnLst/>
            <a:rect l="l" t="t" r="r" b="b"/>
            <a:pathLst>
              <a:path w="292100" h="358139">
                <a:moveTo>
                  <a:pt x="291655" y="0"/>
                </a:moveTo>
                <a:lnTo>
                  <a:pt x="0" y="83489"/>
                </a:lnTo>
                <a:lnTo>
                  <a:pt x="0" y="357670"/>
                </a:lnTo>
                <a:lnTo>
                  <a:pt x="291655" y="357670"/>
                </a:lnTo>
                <a:lnTo>
                  <a:pt x="291655" y="0"/>
                </a:lnTo>
                <a:close/>
              </a:path>
            </a:pathLst>
          </a:custGeom>
          <a:solidFill>
            <a:srgbClr val="6C78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5125300" y="3768267"/>
            <a:ext cx="101600" cy="286385"/>
          </a:xfrm>
          <a:custGeom>
            <a:avLst/>
            <a:gdLst/>
            <a:ahLst/>
            <a:cxnLst/>
            <a:rect l="l" t="t" r="r" b="b"/>
            <a:pathLst>
              <a:path w="101600" h="286385">
                <a:moveTo>
                  <a:pt x="0" y="0"/>
                </a:moveTo>
                <a:lnTo>
                  <a:pt x="0" y="286219"/>
                </a:lnTo>
                <a:lnTo>
                  <a:pt x="101130" y="262407"/>
                </a:lnTo>
                <a:lnTo>
                  <a:pt x="23888" y="250393"/>
                </a:lnTo>
                <a:lnTo>
                  <a:pt x="101130" y="232676"/>
                </a:lnTo>
                <a:lnTo>
                  <a:pt x="29768" y="220675"/>
                </a:lnTo>
                <a:lnTo>
                  <a:pt x="101130" y="208673"/>
                </a:lnTo>
                <a:lnTo>
                  <a:pt x="29768" y="196850"/>
                </a:lnTo>
                <a:lnTo>
                  <a:pt x="101130" y="184848"/>
                </a:lnTo>
                <a:lnTo>
                  <a:pt x="35725" y="173037"/>
                </a:lnTo>
                <a:lnTo>
                  <a:pt x="101130" y="161036"/>
                </a:lnTo>
                <a:lnTo>
                  <a:pt x="29768" y="143116"/>
                </a:lnTo>
                <a:lnTo>
                  <a:pt x="101130" y="137210"/>
                </a:lnTo>
                <a:lnTo>
                  <a:pt x="29768" y="113398"/>
                </a:lnTo>
                <a:lnTo>
                  <a:pt x="101130" y="107289"/>
                </a:lnTo>
                <a:lnTo>
                  <a:pt x="29768" y="77558"/>
                </a:lnTo>
                <a:lnTo>
                  <a:pt x="89278" y="77558"/>
                </a:lnTo>
                <a:lnTo>
                  <a:pt x="29768" y="47840"/>
                </a:lnTo>
                <a:lnTo>
                  <a:pt x="73800" y="47840"/>
                </a:lnTo>
                <a:lnTo>
                  <a:pt x="0" y="0"/>
                </a:lnTo>
                <a:close/>
              </a:path>
              <a:path w="101600" h="286385">
                <a:moveTo>
                  <a:pt x="89278" y="77558"/>
                </a:moveTo>
                <a:lnTo>
                  <a:pt x="29768" y="77558"/>
                </a:lnTo>
                <a:lnTo>
                  <a:pt x="101130" y="83477"/>
                </a:lnTo>
                <a:lnTo>
                  <a:pt x="89278" y="77558"/>
                </a:lnTo>
                <a:close/>
              </a:path>
              <a:path w="101600" h="286385">
                <a:moveTo>
                  <a:pt x="73800" y="47840"/>
                </a:moveTo>
                <a:lnTo>
                  <a:pt x="29768" y="47840"/>
                </a:lnTo>
                <a:lnTo>
                  <a:pt x="101130" y="65557"/>
                </a:lnTo>
                <a:lnTo>
                  <a:pt x="73800" y="4784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191000" y="4275163"/>
            <a:ext cx="559435" cy="214629"/>
          </a:xfrm>
          <a:custGeom>
            <a:avLst/>
            <a:gdLst/>
            <a:ahLst/>
            <a:cxnLst/>
            <a:rect l="l" t="t" r="r" b="b"/>
            <a:pathLst>
              <a:path w="559435" h="214629">
                <a:moveTo>
                  <a:pt x="166725" y="0"/>
                </a:moveTo>
                <a:lnTo>
                  <a:pt x="0" y="65544"/>
                </a:lnTo>
                <a:lnTo>
                  <a:pt x="0" y="101371"/>
                </a:lnTo>
                <a:lnTo>
                  <a:pt x="333248" y="214553"/>
                </a:lnTo>
                <a:lnTo>
                  <a:pt x="559295" y="143103"/>
                </a:lnTo>
                <a:lnTo>
                  <a:pt x="559295" y="95275"/>
                </a:lnTo>
                <a:lnTo>
                  <a:pt x="166725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191000" y="4275159"/>
            <a:ext cx="559435" cy="214629"/>
          </a:xfrm>
          <a:custGeom>
            <a:avLst/>
            <a:gdLst/>
            <a:ahLst/>
            <a:cxnLst/>
            <a:rect l="l" t="t" r="r" b="b"/>
            <a:pathLst>
              <a:path w="559435" h="214629">
                <a:moveTo>
                  <a:pt x="166726" y="0"/>
                </a:moveTo>
                <a:lnTo>
                  <a:pt x="559290" y="95272"/>
                </a:lnTo>
                <a:lnTo>
                  <a:pt x="559290" y="143103"/>
                </a:lnTo>
                <a:lnTo>
                  <a:pt x="333246" y="214556"/>
                </a:lnTo>
                <a:lnTo>
                  <a:pt x="0" y="101370"/>
                </a:lnTo>
                <a:lnTo>
                  <a:pt x="0" y="65545"/>
                </a:lnTo>
                <a:lnTo>
                  <a:pt x="166726" y="0"/>
                </a:lnTo>
              </a:path>
            </a:pathLst>
          </a:custGeom>
          <a:ln w="5906">
            <a:solidFill>
              <a:srgbClr val="1E22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202823" y="4286961"/>
            <a:ext cx="523875" cy="173355"/>
          </a:xfrm>
          <a:custGeom>
            <a:avLst/>
            <a:gdLst/>
            <a:ahLst/>
            <a:cxnLst/>
            <a:rect l="l" t="t" r="r" b="b"/>
            <a:pathLst>
              <a:path w="523875" h="173354">
                <a:moveTo>
                  <a:pt x="154901" y="0"/>
                </a:moveTo>
                <a:lnTo>
                  <a:pt x="0" y="65557"/>
                </a:lnTo>
                <a:lnTo>
                  <a:pt x="321424" y="173037"/>
                </a:lnTo>
                <a:lnTo>
                  <a:pt x="523824" y="83477"/>
                </a:lnTo>
                <a:lnTo>
                  <a:pt x="154901" y="0"/>
                </a:lnTo>
                <a:close/>
              </a:path>
            </a:pathLst>
          </a:custGeom>
          <a:solidFill>
            <a:srgbClr val="CED0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232579" y="4293069"/>
            <a:ext cx="505879" cy="1907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738458" y="4424171"/>
            <a:ext cx="262255" cy="137160"/>
          </a:xfrm>
          <a:custGeom>
            <a:avLst/>
            <a:gdLst/>
            <a:ahLst/>
            <a:cxnLst/>
            <a:rect l="l" t="t" r="r" b="b"/>
            <a:pathLst>
              <a:path w="262254" h="137160">
                <a:moveTo>
                  <a:pt x="154711" y="0"/>
                </a:moveTo>
                <a:lnTo>
                  <a:pt x="142887" y="0"/>
                </a:lnTo>
                <a:lnTo>
                  <a:pt x="130860" y="5905"/>
                </a:lnTo>
                <a:lnTo>
                  <a:pt x="119037" y="5905"/>
                </a:lnTo>
                <a:lnTo>
                  <a:pt x="107213" y="11810"/>
                </a:lnTo>
                <a:lnTo>
                  <a:pt x="101104" y="17906"/>
                </a:lnTo>
                <a:lnTo>
                  <a:pt x="89280" y="17906"/>
                </a:lnTo>
                <a:lnTo>
                  <a:pt x="77457" y="23825"/>
                </a:lnTo>
                <a:lnTo>
                  <a:pt x="71348" y="29717"/>
                </a:lnTo>
                <a:lnTo>
                  <a:pt x="47701" y="41732"/>
                </a:lnTo>
                <a:lnTo>
                  <a:pt x="35686" y="53543"/>
                </a:lnTo>
                <a:lnTo>
                  <a:pt x="23850" y="59639"/>
                </a:lnTo>
                <a:lnTo>
                  <a:pt x="17945" y="71450"/>
                </a:lnTo>
                <a:lnTo>
                  <a:pt x="5918" y="77558"/>
                </a:lnTo>
                <a:lnTo>
                  <a:pt x="0" y="89369"/>
                </a:lnTo>
                <a:lnTo>
                  <a:pt x="0" y="107276"/>
                </a:lnTo>
                <a:lnTo>
                  <a:pt x="5918" y="119291"/>
                </a:lnTo>
                <a:lnTo>
                  <a:pt x="23850" y="136994"/>
                </a:lnTo>
                <a:lnTo>
                  <a:pt x="65430" y="136994"/>
                </a:lnTo>
                <a:lnTo>
                  <a:pt x="256006" y="77558"/>
                </a:lnTo>
                <a:lnTo>
                  <a:pt x="261886" y="53543"/>
                </a:lnTo>
                <a:lnTo>
                  <a:pt x="220129" y="11810"/>
                </a:lnTo>
                <a:lnTo>
                  <a:pt x="154711" y="0"/>
                </a:lnTo>
                <a:close/>
              </a:path>
            </a:pathLst>
          </a:custGeom>
          <a:solidFill>
            <a:srgbClr val="BEC0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738458" y="4424171"/>
            <a:ext cx="249897" cy="11318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2286000" y="4876800"/>
            <a:ext cx="1168400" cy="381000"/>
          </a:xfrm>
          <a:custGeom>
            <a:avLst/>
            <a:gdLst/>
            <a:ahLst/>
            <a:cxnLst/>
            <a:rect l="l" t="t" r="r" b="b"/>
            <a:pathLst>
              <a:path w="1168400" h="381000">
                <a:moveTo>
                  <a:pt x="346075" y="0"/>
                </a:moveTo>
                <a:lnTo>
                  <a:pt x="0" y="190500"/>
                </a:lnTo>
                <a:lnTo>
                  <a:pt x="346075" y="381000"/>
                </a:lnTo>
                <a:lnTo>
                  <a:pt x="346075" y="285750"/>
                </a:lnTo>
                <a:lnTo>
                  <a:pt x="1168006" y="285750"/>
                </a:lnTo>
                <a:lnTo>
                  <a:pt x="1168006" y="95250"/>
                </a:lnTo>
                <a:lnTo>
                  <a:pt x="346075" y="95250"/>
                </a:lnTo>
                <a:lnTo>
                  <a:pt x="346075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3497262" y="4972050"/>
            <a:ext cx="86995" cy="190500"/>
          </a:xfrm>
          <a:custGeom>
            <a:avLst/>
            <a:gdLst/>
            <a:ahLst/>
            <a:cxnLst/>
            <a:rect l="l" t="t" r="r" b="b"/>
            <a:pathLst>
              <a:path w="86995" h="190500">
                <a:moveTo>
                  <a:pt x="86525" y="190500"/>
                </a:moveTo>
                <a:lnTo>
                  <a:pt x="86525" y="0"/>
                </a:lnTo>
                <a:lnTo>
                  <a:pt x="0" y="0"/>
                </a:lnTo>
                <a:lnTo>
                  <a:pt x="0" y="190500"/>
                </a:lnTo>
                <a:lnTo>
                  <a:pt x="86525" y="19050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3648671" y="4972050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500"/>
                </a:lnTo>
              </a:path>
            </a:pathLst>
          </a:custGeom>
          <a:ln w="43256">
            <a:solidFill>
              <a:srgbClr val="FF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285999" y="4876799"/>
            <a:ext cx="1168400" cy="381000"/>
          </a:xfrm>
          <a:custGeom>
            <a:avLst/>
            <a:gdLst/>
            <a:ahLst/>
            <a:cxnLst/>
            <a:rect l="l" t="t" r="r" b="b"/>
            <a:pathLst>
              <a:path w="1168400" h="381000">
                <a:moveTo>
                  <a:pt x="346080" y="381000"/>
                </a:moveTo>
                <a:lnTo>
                  <a:pt x="346080" y="285750"/>
                </a:lnTo>
                <a:lnTo>
                  <a:pt x="1168003" y="285750"/>
                </a:lnTo>
                <a:lnTo>
                  <a:pt x="1168003" y="95250"/>
                </a:lnTo>
                <a:lnTo>
                  <a:pt x="346080" y="95250"/>
                </a:lnTo>
                <a:lnTo>
                  <a:pt x="346080" y="0"/>
                </a:lnTo>
                <a:lnTo>
                  <a:pt x="0" y="190500"/>
                </a:lnTo>
                <a:lnTo>
                  <a:pt x="346080" y="3810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3497261" y="4972050"/>
            <a:ext cx="86995" cy="190500"/>
          </a:xfrm>
          <a:custGeom>
            <a:avLst/>
            <a:gdLst/>
            <a:ahLst/>
            <a:cxnLst/>
            <a:rect l="l" t="t" r="r" b="b"/>
            <a:pathLst>
              <a:path w="86995" h="190500">
                <a:moveTo>
                  <a:pt x="86519" y="190500"/>
                </a:moveTo>
                <a:lnTo>
                  <a:pt x="86519" y="0"/>
                </a:lnTo>
                <a:lnTo>
                  <a:pt x="0" y="0"/>
                </a:lnTo>
                <a:lnTo>
                  <a:pt x="0" y="190500"/>
                </a:lnTo>
                <a:lnTo>
                  <a:pt x="86519" y="1905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3627040" y="4972050"/>
            <a:ext cx="43815" cy="190500"/>
          </a:xfrm>
          <a:custGeom>
            <a:avLst/>
            <a:gdLst/>
            <a:ahLst/>
            <a:cxnLst/>
            <a:rect l="l" t="t" r="r" b="b"/>
            <a:pathLst>
              <a:path w="43814" h="190500">
                <a:moveTo>
                  <a:pt x="43259" y="190500"/>
                </a:moveTo>
                <a:lnTo>
                  <a:pt x="43259" y="0"/>
                </a:lnTo>
                <a:lnTo>
                  <a:pt x="0" y="0"/>
                </a:lnTo>
                <a:lnTo>
                  <a:pt x="0" y="190500"/>
                </a:lnTo>
                <a:lnTo>
                  <a:pt x="43259" y="1905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5224462" y="4881562"/>
            <a:ext cx="152400" cy="381000"/>
          </a:xfrm>
          <a:custGeom>
            <a:avLst/>
            <a:gdLst/>
            <a:ahLst/>
            <a:cxnLst/>
            <a:rect l="l" t="t" r="r" b="b"/>
            <a:pathLst>
              <a:path w="152400" h="381000">
                <a:moveTo>
                  <a:pt x="0" y="381000"/>
                </a:moveTo>
                <a:lnTo>
                  <a:pt x="152400" y="381000"/>
                </a:lnTo>
                <a:lnTo>
                  <a:pt x="152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257800" y="4800600"/>
            <a:ext cx="1466850" cy="535305"/>
          </a:xfrm>
          <a:custGeom>
            <a:avLst/>
            <a:gdLst/>
            <a:ahLst/>
            <a:cxnLst/>
            <a:rect l="l" t="t" r="r" b="b"/>
            <a:pathLst>
              <a:path w="1466850" h="535304">
                <a:moveTo>
                  <a:pt x="232105" y="0"/>
                </a:moveTo>
                <a:lnTo>
                  <a:pt x="0" y="267487"/>
                </a:lnTo>
                <a:lnTo>
                  <a:pt x="232105" y="534987"/>
                </a:lnTo>
                <a:lnTo>
                  <a:pt x="232105" y="391083"/>
                </a:lnTo>
                <a:lnTo>
                  <a:pt x="1466710" y="391083"/>
                </a:lnTo>
                <a:lnTo>
                  <a:pt x="1466710" y="143903"/>
                </a:lnTo>
                <a:lnTo>
                  <a:pt x="232105" y="143903"/>
                </a:lnTo>
                <a:lnTo>
                  <a:pt x="232105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78828" y="4944503"/>
            <a:ext cx="109220" cy="5715"/>
          </a:xfrm>
          <a:custGeom>
            <a:avLst/>
            <a:gdLst/>
            <a:ahLst/>
            <a:cxnLst/>
            <a:rect l="l" t="t" r="r" b="b"/>
            <a:pathLst>
              <a:path w="109220" h="5714">
                <a:moveTo>
                  <a:pt x="0" y="5321"/>
                </a:moveTo>
                <a:lnTo>
                  <a:pt x="108648" y="5321"/>
                </a:lnTo>
                <a:lnTo>
                  <a:pt x="108648" y="0"/>
                </a:lnTo>
                <a:lnTo>
                  <a:pt x="0" y="0"/>
                </a:lnTo>
                <a:lnTo>
                  <a:pt x="0" y="5321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6778828" y="5183187"/>
            <a:ext cx="109220" cy="8890"/>
          </a:xfrm>
          <a:custGeom>
            <a:avLst/>
            <a:gdLst/>
            <a:ahLst/>
            <a:cxnLst/>
            <a:rect l="l" t="t" r="r" b="b"/>
            <a:pathLst>
              <a:path w="109220" h="8889">
                <a:moveTo>
                  <a:pt x="0" y="8496"/>
                </a:moveTo>
                <a:lnTo>
                  <a:pt x="108648" y="8496"/>
                </a:lnTo>
                <a:lnTo>
                  <a:pt x="108648" y="0"/>
                </a:lnTo>
                <a:lnTo>
                  <a:pt x="0" y="0"/>
                </a:lnTo>
                <a:lnTo>
                  <a:pt x="0" y="8496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6968953" y="4944503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180"/>
                </a:lnTo>
              </a:path>
            </a:pathLst>
          </a:custGeom>
          <a:ln w="54317">
            <a:solidFill>
              <a:srgbClr val="FF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5257801" y="4800599"/>
            <a:ext cx="1466850" cy="535305"/>
          </a:xfrm>
          <a:custGeom>
            <a:avLst/>
            <a:gdLst/>
            <a:ahLst/>
            <a:cxnLst/>
            <a:rect l="l" t="t" r="r" b="b"/>
            <a:pathLst>
              <a:path w="1466850" h="535304">
                <a:moveTo>
                  <a:pt x="232090" y="534988"/>
                </a:moveTo>
                <a:lnTo>
                  <a:pt x="232090" y="391086"/>
                </a:lnTo>
                <a:lnTo>
                  <a:pt x="1466699" y="391086"/>
                </a:lnTo>
                <a:lnTo>
                  <a:pt x="1466699" y="143902"/>
                </a:lnTo>
                <a:lnTo>
                  <a:pt x="232090" y="143902"/>
                </a:lnTo>
                <a:lnTo>
                  <a:pt x="232090" y="0"/>
                </a:lnTo>
                <a:lnTo>
                  <a:pt x="0" y="267494"/>
                </a:lnTo>
                <a:lnTo>
                  <a:pt x="232090" y="53498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6778823" y="4944501"/>
            <a:ext cx="109220" cy="247650"/>
          </a:xfrm>
          <a:custGeom>
            <a:avLst/>
            <a:gdLst/>
            <a:ahLst/>
            <a:cxnLst/>
            <a:rect l="l" t="t" r="r" b="b"/>
            <a:pathLst>
              <a:path w="109220" h="247650">
                <a:moveTo>
                  <a:pt x="108644" y="247184"/>
                </a:moveTo>
                <a:lnTo>
                  <a:pt x="108644" y="0"/>
                </a:lnTo>
                <a:lnTo>
                  <a:pt x="0" y="0"/>
                </a:lnTo>
                <a:lnTo>
                  <a:pt x="0" y="247184"/>
                </a:lnTo>
                <a:lnTo>
                  <a:pt x="108644" y="24718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6941790" y="4944501"/>
            <a:ext cx="54610" cy="247650"/>
          </a:xfrm>
          <a:custGeom>
            <a:avLst/>
            <a:gdLst/>
            <a:ahLst/>
            <a:cxnLst/>
            <a:rect l="l" t="t" r="r" b="b"/>
            <a:pathLst>
              <a:path w="54609" h="247650">
                <a:moveTo>
                  <a:pt x="54322" y="247184"/>
                </a:moveTo>
                <a:lnTo>
                  <a:pt x="54322" y="0"/>
                </a:lnTo>
                <a:lnTo>
                  <a:pt x="0" y="0"/>
                </a:lnTo>
                <a:lnTo>
                  <a:pt x="0" y="247184"/>
                </a:lnTo>
                <a:lnTo>
                  <a:pt x="54322" y="24718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274724" y="4074871"/>
            <a:ext cx="266700" cy="706120"/>
          </a:xfrm>
          <a:custGeom>
            <a:avLst/>
            <a:gdLst/>
            <a:ahLst/>
            <a:cxnLst/>
            <a:rect l="l" t="t" r="r" b="b"/>
            <a:pathLst>
              <a:path w="266700" h="706120">
                <a:moveTo>
                  <a:pt x="266700" y="705878"/>
                </a:moveTo>
                <a:lnTo>
                  <a:pt x="266700" y="0"/>
                </a:lnTo>
                <a:lnTo>
                  <a:pt x="0" y="0"/>
                </a:lnTo>
                <a:lnTo>
                  <a:pt x="0" y="705878"/>
                </a:lnTo>
                <a:lnTo>
                  <a:pt x="266700" y="705878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7274724" y="4022578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52285">
            <a:solidFill>
              <a:srgbClr val="FF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7274724" y="3957218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26136">
            <a:solidFill>
              <a:srgbClr val="FF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7274724" y="4074871"/>
            <a:ext cx="266700" cy="706120"/>
          </a:xfrm>
          <a:custGeom>
            <a:avLst/>
            <a:gdLst/>
            <a:ahLst/>
            <a:cxnLst/>
            <a:rect l="l" t="t" r="r" b="b"/>
            <a:pathLst>
              <a:path w="266700" h="706120">
                <a:moveTo>
                  <a:pt x="266700" y="705892"/>
                </a:moveTo>
                <a:lnTo>
                  <a:pt x="266700" y="0"/>
                </a:lnTo>
                <a:lnTo>
                  <a:pt x="0" y="0"/>
                </a:lnTo>
                <a:lnTo>
                  <a:pt x="0" y="705892"/>
                </a:lnTo>
                <a:lnTo>
                  <a:pt x="133350" y="705892"/>
                </a:lnTo>
                <a:lnTo>
                  <a:pt x="266700" y="70589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7274724" y="3996438"/>
            <a:ext cx="266700" cy="52705"/>
          </a:xfrm>
          <a:custGeom>
            <a:avLst/>
            <a:gdLst/>
            <a:ahLst/>
            <a:cxnLst/>
            <a:rect l="l" t="t" r="r" b="b"/>
            <a:pathLst>
              <a:path w="266700" h="52704">
                <a:moveTo>
                  <a:pt x="266700" y="0"/>
                </a:moveTo>
                <a:lnTo>
                  <a:pt x="0" y="0"/>
                </a:lnTo>
                <a:lnTo>
                  <a:pt x="0" y="52288"/>
                </a:lnTo>
                <a:lnTo>
                  <a:pt x="266700" y="52288"/>
                </a:lnTo>
                <a:lnTo>
                  <a:pt x="2667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7274724" y="3944149"/>
            <a:ext cx="266700" cy="26670"/>
          </a:xfrm>
          <a:custGeom>
            <a:avLst/>
            <a:gdLst/>
            <a:ahLst/>
            <a:cxnLst/>
            <a:rect l="l" t="t" r="r" b="b"/>
            <a:pathLst>
              <a:path w="266700" h="26670">
                <a:moveTo>
                  <a:pt x="266700" y="0"/>
                </a:moveTo>
                <a:lnTo>
                  <a:pt x="0" y="0"/>
                </a:lnTo>
                <a:lnTo>
                  <a:pt x="0" y="26144"/>
                </a:lnTo>
                <a:lnTo>
                  <a:pt x="266700" y="26144"/>
                </a:lnTo>
                <a:lnTo>
                  <a:pt x="2667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704012" y="4498975"/>
            <a:ext cx="840105" cy="691515"/>
          </a:xfrm>
          <a:custGeom>
            <a:avLst/>
            <a:gdLst/>
            <a:ahLst/>
            <a:cxnLst/>
            <a:rect l="l" t="t" r="r" b="b"/>
            <a:pathLst>
              <a:path w="840104" h="691514">
                <a:moveTo>
                  <a:pt x="839787" y="0"/>
                </a:moveTo>
                <a:lnTo>
                  <a:pt x="572033" y="0"/>
                </a:lnTo>
                <a:lnTo>
                  <a:pt x="572033" y="345579"/>
                </a:lnTo>
                <a:lnTo>
                  <a:pt x="564340" y="371954"/>
                </a:lnTo>
                <a:lnTo>
                  <a:pt x="508952" y="415723"/>
                </a:lnTo>
                <a:lnTo>
                  <a:pt x="465360" y="431229"/>
                </a:lnTo>
                <a:lnTo>
                  <a:pt x="413906" y="441225"/>
                </a:lnTo>
                <a:lnTo>
                  <a:pt x="356641" y="444766"/>
                </a:lnTo>
                <a:lnTo>
                  <a:pt x="0" y="444766"/>
                </a:lnTo>
                <a:lnTo>
                  <a:pt x="0" y="691388"/>
                </a:lnTo>
                <a:lnTo>
                  <a:pt x="356641" y="691388"/>
                </a:lnTo>
                <a:lnTo>
                  <a:pt x="412985" y="689061"/>
                </a:lnTo>
                <a:lnTo>
                  <a:pt x="467420" y="682254"/>
                </a:lnTo>
                <a:lnTo>
                  <a:pt x="519583" y="671227"/>
                </a:lnTo>
                <a:lnTo>
                  <a:pt x="569113" y="656239"/>
                </a:lnTo>
                <a:lnTo>
                  <a:pt x="615647" y="637549"/>
                </a:lnTo>
                <a:lnTo>
                  <a:pt x="658821" y="615417"/>
                </a:lnTo>
                <a:lnTo>
                  <a:pt x="698274" y="590102"/>
                </a:lnTo>
                <a:lnTo>
                  <a:pt x="733643" y="561864"/>
                </a:lnTo>
                <a:lnTo>
                  <a:pt x="764565" y="530962"/>
                </a:lnTo>
                <a:lnTo>
                  <a:pt x="790678" y="497656"/>
                </a:lnTo>
                <a:lnTo>
                  <a:pt x="811619" y="462205"/>
                </a:lnTo>
                <a:lnTo>
                  <a:pt x="827026" y="424869"/>
                </a:lnTo>
                <a:lnTo>
                  <a:pt x="836536" y="385907"/>
                </a:lnTo>
                <a:lnTo>
                  <a:pt x="839787" y="345579"/>
                </a:lnTo>
                <a:lnTo>
                  <a:pt x="839787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704011" y="4498974"/>
            <a:ext cx="840105" cy="790575"/>
          </a:xfrm>
          <a:custGeom>
            <a:avLst/>
            <a:gdLst/>
            <a:ahLst/>
            <a:cxnLst/>
            <a:rect l="l" t="t" r="r" b="b"/>
            <a:pathLst>
              <a:path w="840104" h="790575">
                <a:moveTo>
                  <a:pt x="0" y="568079"/>
                </a:moveTo>
                <a:lnTo>
                  <a:pt x="0" y="790575"/>
                </a:lnTo>
                <a:lnTo>
                  <a:pt x="0" y="691387"/>
                </a:lnTo>
                <a:lnTo>
                  <a:pt x="356638" y="691387"/>
                </a:lnTo>
                <a:lnTo>
                  <a:pt x="412981" y="689061"/>
                </a:lnTo>
                <a:lnTo>
                  <a:pt x="467417" y="682254"/>
                </a:lnTo>
                <a:lnTo>
                  <a:pt x="519581" y="671227"/>
                </a:lnTo>
                <a:lnTo>
                  <a:pt x="569111" y="656239"/>
                </a:lnTo>
                <a:lnTo>
                  <a:pt x="615645" y="637550"/>
                </a:lnTo>
                <a:lnTo>
                  <a:pt x="658820" y="615418"/>
                </a:lnTo>
                <a:lnTo>
                  <a:pt x="698273" y="590104"/>
                </a:lnTo>
                <a:lnTo>
                  <a:pt x="733642" y="561866"/>
                </a:lnTo>
                <a:lnTo>
                  <a:pt x="764565" y="530965"/>
                </a:lnTo>
                <a:lnTo>
                  <a:pt x="790678" y="497659"/>
                </a:lnTo>
                <a:lnTo>
                  <a:pt x="811620" y="462209"/>
                </a:lnTo>
                <a:lnTo>
                  <a:pt x="827027" y="424873"/>
                </a:lnTo>
                <a:lnTo>
                  <a:pt x="836537" y="385912"/>
                </a:lnTo>
                <a:lnTo>
                  <a:pt x="839788" y="345584"/>
                </a:lnTo>
                <a:lnTo>
                  <a:pt x="839788" y="0"/>
                </a:lnTo>
                <a:lnTo>
                  <a:pt x="572028" y="0"/>
                </a:lnTo>
                <a:lnTo>
                  <a:pt x="572028" y="345584"/>
                </a:lnTo>
                <a:lnTo>
                  <a:pt x="564335" y="371956"/>
                </a:lnTo>
                <a:lnTo>
                  <a:pt x="508947" y="415724"/>
                </a:lnTo>
                <a:lnTo>
                  <a:pt x="465355" y="431232"/>
                </a:lnTo>
                <a:lnTo>
                  <a:pt x="413902" y="441229"/>
                </a:lnTo>
                <a:lnTo>
                  <a:pt x="356638" y="444772"/>
                </a:lnTo>
                <a:lnTo>
                  <a:pt x="0" y="444772"/>
                </a:lnTo>
                <a:lnTo>
                  <a:pt x="0" y="345584"/>
                </a:lnTo>
                <a:lnTo>
                  <a:pt x="0" y="5680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657975" y="4949825"/>
            <a:ext cx="323850" cy="233679"/>
          </a:xfrm>
          <a:custGeom>
            <a:avLst/>
            <a:gdLst/>
            <a:ahLst/>
            <a:cxnLst/>
            <a:rect l="l" t="t" r="r" b="b"/>
            <a:pathLst>
              <a:path w="323850" h="233679">
                <a:moveTo>
                  <a:pt x="0" y="233362"/>
                </a:moveTo>
                <a:lnTo>
                  <a:pt x="323850" y="233362"/>
                </a:lnTo>
                <a:lnTo>
                  <a:pt x="323850" y="0"/>
                </a:lnTo>
                <a:lnTo>
                  <a:pt x="0" y="0"/>
                </a:lnTo>
                <a:lnTo>
                  <a:pt x="0" y="233362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86625" y="4443412"/>
            <a:ext cx="252729" cy="233679"/>
          </a:xfrm>
          <a:custGeom>
            <a:avLst/>
            <a:gdLst/>
            <a:ahLst/>
            <a:cxnLst/>
            <a:rect l="l" t="t" r="r" b="b"/>
            <a:pathLst>
              <a:path w="252729" h="233679">
                <a:moveTo>
                  <a:pt x="0" y="233362"/>
                </a:moveTo>
                <a:lnTo>
                  <a:pt x="252412" y="233362"/>
                </a:lnTo>
                <a:lnTo>
                  <a:pt x="252412" y="0"/>
                </a:lnTo>
                <a:lnTo>
                  <a:pt x="0" y="0"/>
                </a:lnTo>
                <a:lnTo>
                  <a:pt x="0" y="233362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6443662" y="4649787"/>
            <a:ext cx="476250" cy="287655"/>
          </a:xfrm>
          <a:custGeom>
            <a:avLst/>
            <a:gdLst/>
            <a:ahLst/>
            <a:cxnLst/>
            <a:rect l="l" t="t" r="r" b="b"/>
            <a:pathLst>
              <a:path w="476250" h="287654">
                <a:moveTo>
                  <a:pt x="0" y="287337"/>
                </a:moveTo>
                <a:lnTo>
                  <a:pt x="476250" y="287337"/>
                </a:lnTo>
                <a:lnTo>
                  <a:pt x="476250" y="0"/>
                </a:lnTo>
                <a:lnTo>
                  <a:pt x="0" y="0"/>
                </a:lnTo>
                <a:lnTo>
                  <a:pt x="0" y="287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6524625" y="5197475"/>
            <a:ext cx="476250" cy="288925"/>
          </a:xfrm>
          <a:custGeom>
            <a:avLst/>
            <a:gdLst/>
            <a:ahLst/>
            <a:cxnLst/>
            <a:rect l="l" t="t" r="r" b="b"/>
            <a:pathLst>
              <a:path w="476250" h="288925">
                <a:moveTo>
                  <a:pt x="0" y="288925"/>
                </a:moveTo>
                <a:lnTo>
                  <a:pt x="476250" y="288925"/>
                </a:lnTo>
                <a:lnTo>
                  <a:pt x="476250" y="0"/>
                </a:lnTo>
                <a:lnTo>
                  <a:pt x="0" y="0"/>
                </a:lnTo>
                <a:lnTo>
                  <a:pt x="0" y="2889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3383750" y="1752600"/>
            <a:ext cx="2636520" cy="304800"/>
          </a:xfrm>
          <a:custGeom>
            <a:avLst/>
            <a:gdLst/>
            <a:ahLst/>
            <a:cxnLst/>
            <a:rect l="l" t="t" r="r" b="b"/>
            <a:pathLst>
              <a:path w="2636520" h="304800">
                <a:moveTo>
                  <a:pt x="1855000" y="0"/>
                </a:moveTo>
                <a:lnTo>
                  <a:pt x="1855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1855000" y="228600"/>
                </a:lnTo>
                <a:lnTo>
                  <a:pt x="1855000" y="304800"/>
                </a:lnTo>
                <a:lnTo>
                  <a:pt x="2636050" y="152400"/>
                </a:lnTo>
                <a:lnTo>
                  <a:pt x="18550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3090862" y="1828800"/>
            <a:ext cx="195580" cy="152400"/>
          </a:xfrm>
          <a:custGeom>
            <a:avLst/>
            <a:gdLst/>
            <a:ahLst/>
            <a:cxnLst/>
            <a:rect l="l" t="t" r="r" b="b"/>
            <a:pathLst>
              <a:path w="195579" h="152400">
                <a:moveTo>
                  <a:pt x="0" y="0"/>
                </a:moveTo>
                <a:lnTo>
                  <a:pt x="0" y="152400"/>
                </a:lnTo>
                <a:lnTo>
                  <a:pt x="195262" y="152400"/>
                </a:lnTo>
                <a:lnTo>
                  <a:pt x="19526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2895600" y="1828800"/>
            <a:ext cx="97790" cy="152400"/>
          </a:xfrm>
          <a:custGeom>
            <a:avLst/>
            <a:gdLst/>
            <a:ahLst/>
            <a:cxnLst/>
            <a:rect l="l" t="t" r="r" b="b"/>
            <a:pathLst>
              <a:path w="97789" h="152400">
                <a:moveTo>
                  <a:pt x="0" y="0"/>
                </a:moveTo>
                <a:lnTo>
                  <a:pt x="0" y="152400"/>
                </a:lnTo>
                <a:lnTo>
                  <a:pt x="97624" y="152400"/>
                </a:lnTo>
                <a:lnTo>
                  <a:pt x="976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3383756" y="1752600"/>
            <a:ext cx="2636520" cy="304800"/>
          </a:xfrm>
          <a:custGeom>
            <a:avLst/>
            <a:gdLst/>
            <a:ahLst/>
            <a:cxnLst/>
            <a:rect l="l" t="t" r="r" b="b"/>
            <a:pathLst>
              <a:path w="2636520" h="304800">
                <a:moveTo>
                  <a:pt x="1854995" y="0"/>
                </a:moveTo>
                <a:lnTo>
                  <a:pt x="1854995" y="76200"/>
                </a:lnTo>
                <a:lnTo>
                  <a:pt x="0" y="76200"/>
                </a:lnTo>
                <a:lnTo>
                  <a:pt x="0" y="228600"/>
                </a:lnTo>
                <a:lnTo>
                  <a:pt x="1854995" y="228600"/>
                </a:lnTo>
                <a:lnTo>
                  <a:pt x="1854995" y="304800"/>
                </a:lnTo>
                <a:lnTo>
                  <a:pt x="2636045" y="152400"/>
                </a:lnTo>
                <a:lnTo>
                  <a:pt x="1854995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3090863" y="1828800"/>
            <a:ext cx="195580" cy="152400"/>
          </a:xfrm>
          <a:custGeom>
            <a:avLst/>
            <a:gdLst/>
            <a:ahLst/>
            <a:cxnLst/>
            <a:rect l="l" t="t" r="r" b="b"/>
            <a:pathLst>
              <a:path w="195579" h="152400">
                <a:moveTo>
                  <a:pt x="0" y="0"/>
                </a:moveTo>
                <a:lnTo>
                  <a:pt x="0" y="152400"/>
                </a:lnTo>
                <a:lnTo>
                  <a:pt x="195262" y="152400"/>
                </a:lnTo>
                <a:lnTo>
                  <a:pt x="1952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2895600" y="1828800"/>
            <a:ext cx="97790" cy="152400"/>
          </a:xfrm>
          <a:custGeom>
            <a:avLst/>
            <a:gdLst/>
            <a:ahLst/>
            <a:cxnLst/>
            <a:rect l="l" t="t" r="r" b="b"/>
            <a:pathLst>
              <a:path w="97789" h="152400">
                <a:moveTo>
                  <a:pt x="0" y="0"/>
                </a:moveTo>
                <a:lnTo>
                  <a:pt x="0" y="152400"/>
                </a:lnTo>
                <a:lnTo>
                  <a:pt x="97631" y="152400"/>
                </a:lnTo>
                <a:lnTo>
                  <a:pt x="9763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 txBox="1"/>
          <p:nvPr/>
        </p:nvSpPr>
        <p:spPr>
          <a:xfrm>
            <a:off x="8001000" y="1355725"/>
            <a:ext cx="838200" cy="406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365"/>
              </a:spcBef>
            </a:pPr>
            <a:r>
              <a:rPr sz="2000" spc="-50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3150742" y="2083473"/>
            <a:ext cx="261556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2710" marR="5080" indent="-80645">
              <a:lnSpc>
                <a:spcPts val="2870"/>
              </a:lnSpc>
              <a:spcBef>
                <a:spcPts val="200"/>
              </a:spcBef>
            </a:pPr>
            <a:r>
              <a:rPr sz="2400" spc="-55" dirty="0">
                <a:solidFill>
                  <a:srgbClr val="CC0000"/>
                </a:solidFill>
                <a:latin typeface="Arial"/>
                <a:cs typeface="Arial"/>
              </a:rPr>
              <a:t>Measurements </a:t>
            </a:r>
            <a:r>
              <a:rPr sz="2400" spc="-60" dirty="0">
                <a:solidFill>
                  <a:srgbClr val="CC0000"/>
                </a:solidFill>
                <a:latin typeface="Arial"/>
                <a:cs typeface="Arial"/>
              </a:rPr>
              <a:t>over  </a:t>
            </a:r>
            <a:r>
              <a:rPr sz="2400" spc="-35" dirty="0">
                <a:solidFill>
                  <a:srgbClr val="CC0000"/>
                </a:solidFill>
                <a:latin typeface="Arial"/>
                <a:cs typeface="Arial"/>
              </a:rPr>
              <a:t>the </a:t>
            </a:r>
            <a:r>
              <a:rPr sz="2400" spc="-65" dirty="0">
                <a:solidFill>
                  <a:srgbClr val="CC0000"/>
                </a:solidFill>
                <a:latin typeface="Arial"/>
                <a:cs typeface="Arial"/>
              </a:rPr>
              <a:t>Earth </a:t>
            </a:r>
            <a:r>
              <a:rPr sz="2400" spc="-95" dirty="0">
                <a:solidFill>
                  <a:srgbClr val="CC0000"/>
                </a:solidFill>
                <a:latin typeface="Arial"/>
                <a:cs typeface="Arial"/>
              </a:rPr>
              <a:t>are</a:t>
            </a:r>
            <a:r>
              <a:rPr sz="2400" spc="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CC0000"/>
                </a:solidFill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198364" y="1728962"/>
            <a:ext cx="2657228" cy="64417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650217" y="4330432"/>
            <a:ext cx="1519961" cy="1949348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640692" y="4320908"/>
            <a:ext cx="1539240" cy="1968500"/>
          </a:xfrm>
          <a:custGeom>
            <a:avLst/>
            <a:gdLst/>
            <a:ahLst/>
            <a:cxnLst/>
            <a:rect l="l" t="t" r="r" b="b"/>
            <a:pathLst>
              <a:path w="1539239" h="1968500">
                <a:moveTo>
                  <a:pt x="0" y="0"/>
                </a:moveTo>
                <a:lnTo>
                  <a:pt x="1539010" y="0"/>
                </a:lnTo>
                <a:lnTo>
                  <a:pt x="1539010" y="1968391"/>
                </a:lnTo>
                <a:lnTo>
                  <a:pt x="0" y="1968391"/>
                </a:lnTo>
                <a:lnTo>
                  <a:pt x="0" y="0"/>
                </a:lnTo>
                <a:close/>
              </a:path>
            </a:pathLst>
          </a:custGeom>
          <a:ln w="1905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713540" y="3761041"/>
            <a:ext cx="1286510" cy="406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305435">
              <a:lnSpc>
                <a:spcPct val="100000"/>
              </a:lnSpc>
              <a:spcBef>
                <a:spcPts val="365"/>
              </a:spcBef>
            </a:pPr>
            <a:r>
              <a:rPr sz="2000" spc="-30" dirty="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67" name="object 67"/>
          <p:cNvSpPr txBox="1"/>
          <p:nvPr/>
        </p:nvSpPr>
        <p:spPr>
          <a:xfrm>
            <a:off x="235394" y="5089245"/>
            <a:ext cx="235585" cy="489584"/>
          </a:xfrm>
          <a:prstGeom prst="rect">
            <a:avLst/>
          </a:prstGeom>
        </p:spPr>
        <p:txBody>
          <a:bodyPr vert="vert270" wrap="square" lIns="0" tIns="635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50"/>
              </a:spcBef>
            </a:pPr>
            <a:r>
              <a:rPr sz="1400" dirty="0">
                <a:latin typeface="Arial"/>
                <a:cs typeface="Arial"/>
              </a:rPr>
              <a:t>D</a:t>
            </a:r>
            <a:r>
              <a:rPr sz="1400" spc="-5" dirty="0">
                <a:latin typeface="Arial"/>
                <a:cs typeface="Arial"/>
              </a:rPr>
              <a:t>ept</a:t>
            </a:r>
            <a:r>
              <a:rPr sz="1400" dirty="0">
                <a:latin typeface="Arial"/>
                <a:cs typeface="Arial"/>
              </a:rPr>
              <a:t>h</a:t>
            </a:r>
            <a:endParaRPr sz="1400">
              <a:latin typeface="Arial"/>
              <a:cs typeface="Arial"/>
            </a:endParaRPr>
          </a:p>
        </p:txBody>
      </p:sp>
      <p:sp>
        <p:nvSpPr>
          <p:cNvPr id="68" name="object 68"/>
          <p:cNvSpPr txBox="1"/>
          <p:nvPr/>
        </p:nvSpPr>
        <p:spPr>
          <a:xfrm>
            <a:off x="982892" y="6345122"/>
            <a:ext cx="7778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Arial"/>
                <a:cs typeface="Arial"/>
              </a:rPr>
              <a:t>Resistivity</a:t>
            </a:r>
            <a:endParaRPr sz="14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3234537" y="5833142"/>
            <a:ext cx="537273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82270">
              <a:lnSpc>
                <a:spcPts val="2870"/>
              </a:lnSpc>
              <a:spcBef>
                <a:spcPts val="200"/>
              </a:spcBef>
            </a:pPr>
            <a:r>
              <a:rPr sz="2400" spc="-70" dirty="0">
                <a:solidFill>
                  <a:srgbClr val="000099"/>
                </a:solidFill>
                <a:latin typeface="Arial"/>
                <a:cs typeface="Arial"/>
              </a:rPr>
              <a:t>Inversion </a:t>
            </a:r>
            <a:r>
              <a:rPr sz="2400" spc="-45" dirty="0">
                <a:solidFill>
                  <a:srgbClr val="000099"/>
                </a:solidFill>
                <a:latin typeface="Arial"/>
                <a:cs typeface="Arial"/>
              </a:rPr>
              <a:t>estimates </a:t>
            </a:r>
            <a:r>
              <a:rPr sz="2400" spc="-65" dirty="0">
                <a:solidFill>
                  <a:srgbClr val="000099"/>
                </a:solidFill>
                <a:latin typeface="Arial"/>
                <a:cs typeface="Arial"/>
              </a:rPr>
              <a:t>Earth </a:t>
            </a:r>
            <a:r>
              <a:rPr sz="2400" spc="-35" dirty="0">
                <a:solidFill>
                  <a:srgbClr val="000099"/>
                </a:solidFill>
                <a:latin typeface="Arial"/>
                <a:cs typeface="Arial"/>
              </a:rPr>
              <a:t>models  </a:t>
            </a:r>
            <a:r>
              <a:rPr sz="2400" spc="-30" dirty="0">
                <a:solidFill>
                  <a:srgbClr val="000099"/>
                </a:solidFill>
                <a:latin typeface="Arial"/>
                <a:cs typeface="Arial"/>
              </a:rPr>
              <a:t>based </a:t>
            </a:r>
            <a:r>
              <a:rPr sz="2400" spc="-15" dirty="0">
                <a:solidFill>
                  <a:srgbClr val="000099"/>
                </a:solidFill>
                <a:latin typeface="Arial"/>
                <a:cs typeface="Arial"/>
              </a:rPr>
              <a:t>upon </a:t>
            </a:r>
            <a:r>
              <a:rPr sz="2400" spc="-25" dirty="0">
                <a:solidFill>
                  <a:srgbClr val="000099"/>
                </a:solidFill>
                <a:latin typeface="Arial"/>
                <a:cs typeface="Arial"/>
              </a:rPr>
              <a:t>data </a:t>
            </a:r>
            <a:r>
              <a:rPr sz="2400" spc="-35" dirty="0">
                <a:solidFill>
                  <a:srgbClr val="000099"/>
                </a:solidFill>
                <a:latin typeface="Arial"/>
                <a:cs typeface="Arial"/>
              </a:rPr>
              <a:t>and </a:t>
            </a:r>
            <a:r>
              <a:rPr sz="2400" spc="-30" dirty="0">
                <a:solidFill>
                  <a:srgbClr val="000099"/>
                </a:solidFill>
                <a:latin typeface="Arial"/>
                <a:cs typeface="Arial"/>
              </a:rPr>
              <a:t>prior </a:t>
            </a:r>
            <a:r>
              <a:rPr sz="2400" spc="-25" dirty="0">
                <a:solidFill>
                  <a:srgbClr val="000099"/>
                </a:solidFill>
                <a:latin typeface="Arial"/>
                <a:cs typeface="Arial"/>
              </a:rPr>
              <a:t>knowledge.</a:t>
            </a:r>
            <a:r>
              <a:rPr sz="2400" spc="45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1800" spc="-15" baseline="-30092" dirty="0">
                <a:solidFill>
                  <a:srgbClr val="898989"/>
                </a:solidFill>
                <a:latin typeface="Arial"/>
                <a:cs typeface="Arial"/>
              </a:rPr>
              <a:t>22</a:t>
            </a:r>
            <a:endParaRPr sz="1800" baseline="-30092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371664" y="4215167"/>
            <a:ext cx="6243927" cy="264283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2393149" y="335090"/>
            <a:ext cx="435800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25" dirty="0"/>
              <a:t>DCR </a:t>
            </a:r>
            <a:r>
              <a:rPr sz="3200" spc="-45" dirty="0"/>
              <a:t>for </a:t>
            </a:r>
            <a:r>
              <a:rPr sz="3200" spc="-120" dirty="0"/>
              <a:t>a </a:t>
            </a:r>
            <a:r>
              <a:rPr sz="3200" spc="-45" dirty="0"/>
              <a:t>confined</a:t>
            </a:r>
            <a:r>
              <a:rPr sz="3200" spc="250" dirty="0"/>
              <a:t> </a:t>
            </a:r>
            <a:r>
              <a:rPr sz="3200" spc="-5" dirty="0"/>
              <a:t>body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35938" y="1061910"/>
            <a:ext cx="57137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60" dirty="0">
                <a:latin typeface="Arial"/>
                <a:cs typeface="Arial"/>
              </a:rPr>
              <a:t>Useful </a:t>
            </a:r>
            <a:r>
              <a:rPr sz="2000" spc="15" dirty="0">
                <a:latin typeface="Arial"/>
                <a:cs typeface="Arial"/>
              </a:rPr>
              <a:t>to </a:t>
            </a:r>
            <a:r>
              <a:rPr sz="2000" spc="-50" dirty="0">
                <a:latin typeface="Arial"/>
                <a:cs typeface="Arial"/>
              </a:rPr>
              <a:t>formally </a:t>
            </a:r>
            <a:r>
              <a:rPr sz="2000" spc="-25" dirty="0">
                <a:latin typeface="Arial"/>
                <a:cs typeface="Arial"/>
              </a:rPr>
              <a:t>bring </a:t>
            </a:r>
            <a:r>
              <a:rPr sz="2000" spc="-55" dirty="0">
                <a:latin typeface="Arial"/>
                <a:cs typeface="Arial"/>
              </a:rPr>
              <a:t>in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dirty="0">
                <a:latin typeface="Arial"/>
                <a:cs typeface="Arial"/>
              </a:rPr>
              <a:t>concept </a:t>
            </a:r>
            <a:r>
              <a:rPr sz="2000" spc="-20" dirty="0">
                <a:latin typeface="Arial"/>
                <a:cs typeface="Arial"/>
              </a:rPr>
              <a:t>of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charges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602791" y="2482523"/>
            <a:ext cx="1011957" cy="8510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349247" y="3042718"/>
            <a:ext cx="2256891" cy="2908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952896" y="1957059"/>
            <a:ext cx="1106318" cy="32241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81844" y="1520786"/>
            <a:ext cx="3992245" cy="2557145"/>
          </a:xfrm>
          <a:prstGeom prst="rect">
            <a:avLst/>
          </a:prstGeom>
          <a:ln w="9525">
            <a:solidFill>
              <a:srgbClr val="A6A6A6"/>
            </a:solidFill>
          </a:ln>
        </p:spPr>
        <p:txBody>
          <a:bodyPr vert="horz" wrap="square" lIns="0" tIns="58419" rIns="0" bIns="0" rtlCol="0">
            <a:spAutoFit/>
          </a:bodyPr>
          <a:lstStyle/>
          <a:p>
            <a:pPr marL="106680" marR="750570">
              <a:lnSpc>
                <a:spcPct val="100000"/>
              </a:lnSpc>
              <a:spcBef>
                <a:spcPts val="459"/>
              </a:spcBef>
            </a:pPr>
            <a:r>
              <a:rPr sz="2000" spc="-45" dirty="0">
                <a:latin typeface="Arial"/>
                <a:cs typeface="Arial"/>
              </a:rPr>
              <a:t>Normal </a:t>
            </a:r>
            <a:r>
              <a:rPr sz="2000" spc="-10" dirty="0">
                <a:latin typeface="Arial"/>
                <a:cs typeface="Arial"/>
              </a:rPr>
              <a:t>component </a:t>
            </a:r>
            <a:r>
              <a:rPr sz="2000" spc="-20" dirty="0">
                <a:latin typeface="Arial"/>
                <a:cs typeface="Arial"/>
              </a:rPr>
              <a:t>of  </a:t>
            </a:r>
            <a:r>
              <a:rPr sz="2000" spc="-30" dirty="0">
                <a:latin typeface="Arial"/>
                <a:cs typeface="Arial"/>
              </a:rPr>
              <a:t>current </a:t>
            </a:r>
            <a:r>
              <a:rPr sz="2000" spc="-35" dirty="0">
                <a:latin typeface="Arial"/>
                <a:cs typeface="Arial"/>
              </a:rPr>
              <a:t>density </a:t>
            </a:r>
            <a:r>
              <a:rPr sz="2000" spc="-55" dirty="0">
                <a:latin typeface="Arial"/>
                <a:cs typeface="Arial"/>
              </a:rPr>
              <a:t>is</a:t>
            </a:r>
            <a:r>
              <a:rPr sz="2000" spc="-45" dirty="0">
                <a:latin typeface="Arial"/>
                <a:cs typeface="Arial"/>
              </a:rPr>
              <a:t> </a:t>
            </a:r>
            <a:r>
              <a:rPr sz="2000" spc="-20" dirty="0">
                <a:latin typeface="Arial"/>
                <a:cs typeface="Arial"/>
              </a:rPr>
              <a:t>continuous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15"/>
              </a:spcBef>
            </a:pPr>
            <a:endParaRPr sz="2350">
              <a:latin typeface="Times New Roman"/>
              <a:cs typeface="Times New Roman"/>
            </a:endParaRPr>
          </a:p>
          <a:p>
            <a:pPr marL="1233805">
              <a:lnSpc>
                <a:spcPct val="100000"/>
              </a:lnSpc>
            </a:pPr>
            <a:r>
              <a:rPr sz="3975" spc="375" baseline="8385" dirty="0">
                <a:latin typeface="DejaVu Serif"/>
                <a:cs typeface="DejaVu Serif"/>
              </a:rPr>
              <a:t>J</a:t>
            </a:r>
            <a:r>
              <a:rPr sz="1850" spc="250" dirty="0">
                <a:latin typeface="Arial"/>
                <a:cs typeface="Arial"/>
              </a:rPr>
              <a:t>1</a:t>
            </a:r>
            <a:r>
              <a:rPr sz="1850" i="1" spc="250" dirty="0">
                <a:latin typeface="Arial"/>
                <a:cs typeface="Arial"/>
              </a:rPr>
              <a:t>n </a:t>
            </a:r>
            <a:r>
              <a:rPr sz="3975" spc="794" baseline="8385" dirty="0">
                <a:latin typeface="Arial"/>
                <a:cs typeface="Arial"/>
              </a:rPr>
              <a:t>=</a:t>
            </a:r>
            <a:r>
              <a:rPr sz="3975" spc="-240" baseline="8385" dirty="0">
                <a:latin typeface="Arial"/>
                <a:cs typeface="Arial"/>
              </a:rPr>
              <a:t> </a:t>
            </a:r>
            <a:r>
              <a:rPr sz="3975" spc="375" baseline="8385" dirty="0">
                <a:latin typeface="DejaVu Serif"/>
                <a:cs typeface="DejaVu Serif"/>
              </a:rPr>
              <a:t>J</a:t>
            </a:r>
            <a:r>
              <a:rPr sz="1850" spc="250" dirty="0">
                <a:latin typeface="Arial"/>
                <a:cs typeface="Arial"/>
              </a:rPr>
              <a:t>2</a:t>
            </a:r>
            <a:r>
              <a:rPr sz="1850" i="1" spc="250" dirty="0">
                <a:latin typeface="Arial"/>
                <a:cs typeface="Arial"/>
              </a:rPr>
              <a:t>n</a:t>
            </a:r>
            <a:endParaRPr sz="185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4690897" y="1520786"/>
            <a:ext cx="3992245" cy="2557145"/>
          </a:xfrm>
          <a:prstGeom prst="rect">
            <a:avLst/>
          </a:prstGeom>
          <a:ln w="9525">
            <a:solidFill>
              <a:srgbClr val="A6A6A6"/>
            </a:solidFill>
          </a:ln>
        </p:spPr>
        <p:txBody>
          <a:bodyPr vert="horz" wrap="square" lIns="0" tIns="60325" rIns="0" bIns="0" rtlCol="0">
            <a:spAutoFit/>
          </a:bodyPr>
          <a:lstStyle/>
          <a:p>
            <a:pPr marL="93345">
              <a:lnSpc>
                <a:spcPct val="100000"/>
              </a:lnSpc>
              <a:spcBef>
                <a:spcPts val="475"/>
              </a:spcBef>
            </a:pPr>
            <a:r>
              <a:rPr sz="2000" spc="-25" dirty="0">
                <a:latin typeface="Arial"/>
                <a:cs typeface="Arial"/>
              </a:rPr>
              <a:t>Conductivity</a:t>
            </a:r>
            <a:r>
              <a:rPr sz="2000" spc="-15" dirty="0">
                <a:latin typeface="Arial"/>
                <a:cs typeface="Arial"/>
              </a:rPr>
              <a:t> contrast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3250">
              <a:latin typeface="Times New Roman"/>
              <a:cs typeface="Times New Roman"/>
            </a:endParaRPr>
          </a:p>
          <a:p>
            <a:pPr marL="436245" marR="2026920" indent="-342900">
              <a:lnSpc>
                <a:spcPct val="100000"/>
              </a:lnSpc>
              <a:buChar char="•"/>
              <a:tabLst>
                <a:tab pos="436245" algn="l"/>
                <a:tab pos="436880" algn="l"/>
              </a:tabLst>
            </a:pPr>
            <a:r>
              <a:rPr sz="2000" spc="-40" dirty="0">
                <a:latin typeface="Arial"/>
                <a:cs typeface="Arial"/>
              </a:rPr>
              <a:t>Electric </a:t>
            </a:r>
            <a:r>
              <a:rPr sz="2000" spc="-50" dirty="0">
                <a:latin typeface="Arial"/>
                <a:cs typeface="Arial"/>
              </a:rPr>
              <a:t>field  </a:t>
            </a:r>
            <a:r>
              <a:rPr sz="2000" spc="-30" dirty="0">
                <a:latin typeface="Arial"/>
                <a:cs typeface="Arial"/>
              </a:rPr>
              <a:t>d</a:t>
            </a:r>
            <a:r>
              <a:rPr sz="2000" spc="-1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s</a:t>
            </a:r>
            <a:r>
              <a:rPr sz="2000" spc="35" dirty="0">
                <a:latin typeface="Arial"/>
                <a:cs typeface="Arial"/>
              </a:rPr>
              <a:t>c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-40" dirty="0">
                <a:latin typeface="Arial"/>
                <a:cs typeface="Arial"/>
              </a:rPr>
              <a:t>n</a:t>
            </a:r>
            <a:r>
              <a:rPr sz="2000" spc="30" dirty="0">
                <a:latin typeface="Arial"/>
                <a:cs typeface="Arial"/>
              </a:rPr>
              <a:t>t</a:t>
            </a:r>
            <a:r>
              <a:rPr sz="2000" spc="-70" dirty="0">
                <a:latin typeface="Arial"/>
                <a:cs typeface="Arial"/>
              </a:rPr>
              <a:t>i</a:t>
            </a:r>
            <a:r>
              <a:rPr sz="2000" spc="-40" dirty="0">
                <a:latin typeface="Arial"/>
                <a:cs typeface="Arial"/>
              </a:rPr>
              <a:t>nu</a:t>
            </a:r>
            <a:r>
              <a:rPr sz="2000" spc="-5" dirty="0">
                <a:latin typeface="Arial"/>
                <a:cs typeface="Arial"/>
              </a:rPr>
              <a:t>o</a:t>
            </a:r>
            <a:r>
              <a:rPr sz="2000" spc="-40" dirty="0">
                <a:latin typeface="Arial"/>
                <a:cs typeface="Arial"/>
              </a:rPr>
              <a:t>us</a:t>
            </a:r>
            <a:endParaRPr sz="2000">
              <a:latin typeface="Arial"/>
              <a:cs typeface="Arial"/>
            </a:endParaRPr>
          </a:p>
          <a:p>
            <a:pPr marL="436245" indent="-342900">
              <a:lnSpc>
                <a:spcPct val="100000"/>
              </a:lnSpc>
              <a:spcBef>
                <a:spcPts val="400"/>
              </a:spcBef>
              <a:buChar char="•"/>
              <a:tabLst>
                <a:tab pos="436245" algn="l"/>
                <a:tab pos="436880" algn="l"/>
              </a:tabLst>
            </a:pPr>
            <a:r>
              <a:rPr sz="2000" spc="-50" dirty="0">
                <a:latin typeface="Arial"/>
                <a:cs typeface="Arial"/>
              </a:rPr>
              <a:t>Charge</a:t>
            </a:r>
            <a:r>
              <a:rPr sz="2000" spc="-1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build-up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5410949" y="3423516"/>
            <a:ext cx="1973440" cy="55892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23</a:t>
            </a:fld>
            <a:endParaRPr spc="-5" dirty="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55445" y="335090"/>
            <a:ext cx="583184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0" dirty="0"/>
              <a:t>Currents, </a:t>
            </a:r>
            <a:r>
              <a:rPr sz="3200" spc="-50" dirty="0"/>
              <a:t>charges, </a:t>
            </a:r>
            <a:r>
              <a:rPr sz="3200" spc="-45" dirty="0"/>
              <a:t>and</a:t>
            </a:r>
            <a:r>
              <a:rPr sz="3200" spc="90" dirty="0"/>
              <a:t> </a:t>
            </a:r>
            <a:r>
              <a:rPr sz="3200" spc="-50" dirty="0"/>
              <a:t>potentials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18291" y="1608214"/>
            <a:ext cx="158750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Total </a:t>
            </a:r>
            <a:r>
              <a:rPr sz="1800" spc="-30" dirty="0">
                <a:latin typeface="Arial"/>
                <a:cs typeface="Arial"/>
              </a:rPr>
              <a:t>currents: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739" y="1970976"/>
            <a:ext cx="4582274" cy="189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8027" y="1971001"/>
            <a:ext cx="4355973" cy="1890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219" y="4150028"/>
            <a:ext cx="4582795" cy="183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8027" y="4150032"/>
            <a:ext cx="4355973" cy="18397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82781" y="1608214"/>
            <a:ext cx="226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25" dirty="0">
                <a:latin typeface="Arial"/>
                <a:cs typeface="Arial"/>
              </a:rPr>
              <a:t>currents: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J</a:t>
            </a:r>
            <a:r>
              <a:rPr sz="1800" spc="-22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82781" y="5777152"/>
            <a:ext cx="23450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20" dirty="0">
                <a:latin typeface="Arial"/>
                <a:cs typeface="Arial"/>
              </a:rPr>
              <a:t>potential: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95" dirty="0">
                <a:latin typeface="DejaVu Sans"/>
                <a:cs typeface="DejaVu Sans"/>
              </a:rPr>
              <a:t>𝜙</a:t>
            </a:r>
            <a:r>
              <a:rPr sz="1950" spc="142" baseline="-14957" dirty="0">
                <a:latin typeface="DejaVu Sans"/>
                <a:cs typeface="DejaVu Sans"/>
              </a:rPr>
              <a:t>)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851617" y="1899089"/>
            <a:ext cx="265333" cy="160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328415" y="1888681"/>
            <a:ext cx="264745" cy="173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780933" y="4591609"/>
            <a:ext cx="119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003BF2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2535072" y="4600753"/>
            <a:ext cx="177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618291" y="5805365"/>
            <a:ext cx="230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30" dirty="0">
                <a:latin typeface="Arial"/>
                <a:cs typeface="Arial"/>
              </a:rPr>
              <a:t>charges: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Q</a:t>
            </a:r>
            <a:r>
              <a:rPr sz="1800" spc="-75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2019300" y="2428608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5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54076" y="4569688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4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54076" y="2420759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4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24</a:t>
            </a:fld>
            <a:endParaRPr spc="-5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145221" y="4207588"/>
            <a:ext cx="4582795" cy="18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949007" y="335090"/>
            <a:ext cx="72440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5" dirty="0"/>
              <a:t>Measurements </a:t>
            </a:r>
            <a:r>
              <a:rPr sz="3200" spc="-40" dirty="0"/>
              <a:t>of </a:t>
            </a:r>
            <a:r>
              <a:rPr sz="3200" spc="-95" dirty="0"/>
              <a:t>DC </a:t>
            </a:r>
            <a:r>
              <a:rPr sz="3200" spc="-25" dirty="0"/>
              <a:t>data: </a:t>
            </a:r>
            <a:r>
              <a:rPr sz="3200" spc="-50" dirty="0"/>
              <a:t>gradient</a:t>
            </a:r>
            <a:r>
              <a:rPr sz="3200" spc="190" dirty="0"/>
              <a:t> </a:t>
            </a:r>
            <a:r>
              <a:rPr sz="3200" spc="-95" dirty="0"/>
              <a:t>array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4743462" y="4150473"/>
            <a:ext cx="4366247" cy="18900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851178" y="4062305"/>
            <a:ext cx="265333" cy="160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310229" y="4051885"/>
            <a:ext cx="264745" cy="173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90140" y="4084980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059889" y="4084980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54" y="91973"/>
                </a:lnTo>
                <a:lnTo>
                  <a:pt x="0" y="95973"/>
                </a:lnTo>
                <a:lnTo>
                  <a:pt x="30251" y="147828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64" y="89408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50" y="89408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61" y="91973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083625" y="4084980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083625" y="4084980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2357348" y="4084980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27097" y="4084980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41" y="91973"/>
                </a:lnTo>
                <a:lnTo>
                  <a:pt x="0" y="95973"/>
                </a:lnTo>
                <a:lnTo>
                  <a:pt x="30251" y="147828"/>
                </a:lnTo>
                <a:lnTo>
                  <a:pt x="51856" y="110794"/>
                </a:lnTo>
                <a:lnTo>
                  <a:pt x="23723" y="110794"/>
                </a:lnTo>
                <a:lnTo>
                  <a:pt x="11252" y="89408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23" y="0"/>
                </a:lnTo>
                <a:lnTo>
                  <a:pt x="23723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37" y="89408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48" y="91973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815884" y="3518048"/>
            <a:ext cx="799465" cy="575310"/>
          </a:xfrm>
          <a:prstGeom prst="rect">
            <a:avLst/>
          </a:prstGeom>
        </p:spPr>
        <p:txBody>
          <a:bodyPr vert="horz" wrap="square" lIns="0" tIns="13208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40"/>
              </a:spcBef>
            </a:pP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430</a:t>
            </a:r>
            <a:endParaRPr sz="1600">
              <a:latin typeface="Arial"/>
              <a:cs typeface="Arial"/>
            </a:endParaRPr>
          </a:p>
          <a:p>
            <a:pPr marL="10160" algn="ctr">
              <a:lnSpc>
                <a:spcPct val="100000"/>
              </a:lnSpc>
              <a:spcBef>
                <a:spcPts val="505"/>
              </a:spcBef>
            </a:pP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5247259" y="4069671"/>
            <a:ext cx="265333" cy="16030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706309" y="4059251"/>
            <a:ext cx="264745" cy="17345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6486220" y="4075086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455968" y="4075086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64" y="88353"/>
                </a:moveTo>
                <a:lnTo>
                  <a:pt x="1041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58" y="110794"/>
                </a:lnTo>
                <a:lnTo>
                  <a:pt x="23736" y="110794"/>
                </a:lnTo>
                <a:lnTo>
                  <a:pt x="11252" y="89408"/>
                </a:lnTo>
                <a:lnTo>
                  <a:pt x="7264" y="88353"/>
                </a:lnTo>
                <a:close/>
              </a:path>
              <a:path w="60959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59" h="147954">
                <a:moveTo>
                  <a:pt x="53238" y="88353"/>
                </a:moveTo>
                <a:lnTo>
                  <a:pt x="49250" y="89408"/>
                </a:lnTo>
                <a:lnTo>
                  <a:pt x="36766" y="110794"/>
                </a:lnTo>
                <a:lnTo>
                  <a:pt x="51858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79705" y="4075086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479705" y="4075086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753415" y="4075086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6723164" y="4075086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77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67" y="110794"/>
                </a:lnTo>
                <a:lnTo>
                  <a:pt x="23736" y="110794"/>
                </a:lnTo>
                <a:lnTo>
                  <a:pt x="11264" y="89408"/>
                </a:lnTo>
                <a:lnTo>
                  <a:pt x="7277" y="88353"/>
                </a:lnTo>
                <a:close/>
              </a:path>
              <a:path w="60959" h="147954">
                <a:moveTo>
                  <a:pt x="36779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79" y="110794"/>
                </a:lnTo>
                <a:lnTo>
                  <a:pt x="36779" y="0"/>
                </a:lnTo>
                <a:close/>
              </a:path>
              <a:path w="60959" h="147954">
                <a:moveTo>
                  <a:pt x="53238" y="88353"/>
                </a:moveTo>
                <a:lnTo>
                  <a:pt x="49250" y="89408"/>
                </a:lnTo>
                <a:lnTo>
                  <a:pt x="36779" y="110794"/>
                </a:lnTo>
                <a:lnTo>
                  <a:pt x="51867" y="110794"/>
                </a:lnTo>
                <a:lnTo>
                  <a:pt x="60515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6211951" y="3537302"/>
            <a:ext cx="799465" cy="54610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890"/>
              </a:spcBef>
            </a:pP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430</a:t>
            </a:r>
            <a:endParaRPr sz="1600">
              <a:latin typeface="Arial"/>
              <a:cs typeface="Arial"/>
            </a:endParaRPr>
          </a:p>
          <a:p>
            <a:pPr marL="10160" algn="ctr">
              <a:lnSpc>
                <a:spcPct val="100000"/>
              </a:lnSpc>
              <a:spcBef>
                <a:spcPts val="425"/>
              </a:spcBef>
            </a:pP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23" name="object 23"/>
          <p:cNvSpPr/>
          <p:nvPr/>
        </p:nvSpPr>
        <p:spPr>
          <a:xfrm>
            <a:off x="97540" y="1772818"/>
            <a:ext cx="4582795" cy="151425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584001" y="1547075"/>
            <a:ext cx="153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Potential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profile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5" name="object 25"/>
          <p:cNvSpPr txBox="1"/>
          <p:nvPr/>
        </p:nvSpPr>
        <p:spPr>
          <a:xfrm>
            <a:off x="1746643" y="4610316"/>
            <a:ext cx="119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003BF2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6" name="object 26"/>
          <p:cNvSpPr txBox="1"/>
          <p:nvPr/>
        </p:nvSpPr>
        <p:spPr>
          <a:xfrm>
            <a:off x="2500782" y="4619473"/>
            <a:ext cx="177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</p:txBody>
      </p:sp>
      <p:sp>
        <p:nvSpPr>
          <p:cNvPr id="27" name="object 27"/>
          <p:cNvSpPr/>
          <p:nvPr/>
        </p:nvSpPr>
        <p:spPr>
          <a:xfrm>
            <a:off x="4497425" y="1841245"/>
            <a:ext cx="4646574" cy="155303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 txBox="1"/>
          <p:nvPr/>
        </p:nvSpPr>
        <p:spPr>
          <a:xfrm>
            <a:off x="5006847" y="1381633"/>
            <a:ext cx="275209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88390" indent="-99695">
              <a:lnSpc>
                <a:spcPct val="1548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Resistivity </a:t>
            </a:r>
            <a:r>
              <a:rPr sz="1800" spc="-25" dirty="0">
                <a:latin typeface="Arial"/>
                <a:cs typeface="Arial"/>
              </a:rPr>
              <a:t>model  </a:t>
            </a:r>
            <a:r>
              <a:rPr sz="1800" spc="-5" dirty="0">
                <a:latin typeface="Arial"/>
                <a:cs typeface="Arial"/>
              </a:rPr>
              <a:t>500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 marR="5080" algn="r">
              <a:lnSpc>
                <a:spcPct val="100000"/>
              </a:lnSpc>
              <a:spcBef>
                <a:spcPts val="73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6818324" y="2441816"/>
            <a:ext cx="342900" cy="76200"/>
          </a:xfrm>
          <a:custGeom>
            <a:avLst/>
            <a:gdLst/>
            <a:ahLst/>
            <a:cxnLst/>
            <a:rect l="l" t="t" r="r" b="b"/>
            <a:pathLst>
              <a:path w="342900" h="76200">
                <a:moveTo>
                  <a:pt x="75311" y="0"/>
                </a:moveTo>
                <a:lnTo>
                  <a:pt x="0" y="39839"/>
                </a:lnTo>
                <a:lnTo>
                  <a:pt x="77063" y="76187"/>
                </a:lnTo>
                <a:lnTo>
                  <a:pt x="76301" y="42849"/>
                </a:lnTo>
                <a:lnTo>
                  <a:pt x="342379" y="36753"/>
                </a:lnTo>
                <a:lnTo>
                  <a:pt x="342297" y="33337"/>
                </a:lnTo>
                <a:lnTo>
                  <a:pt x="76073" y="33337"/>
                </a:lnTo>
                <a:lnTo>
                  <a:pt x="75311" y="0"/>
                </a:lnTo>
                <a:close/>
              </a:path>
              <a:path w="342900" h="76200">
                <a:moveTo>
                  <a:pt x="342150" y="27228"/>
                </a:moveTo>
                <a:lnTo>
                  <a:pt x="76073" y="33337"/>
                </a:lnTo>
                <a:lnTo>
                  <a:pt x="342297" y="33337"/>
                </a:lnTo>
                <a:lnTo>
                  <a:pt x="342150" y="27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584001" y="5805365"/>
            <a:ext cx="230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30" dirty="0">
                <a:latin typeface="Arial"/>
                <a:cs typeface="Arial"/>
              </a:rPr>
              <a:t>charges: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Q</a:t>
            </a:r>
            <a:r>
              <a:rPr sz="1800" spc="-75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31" name="object 31"/>
          <p:cNvSpPr txBox="1"/>
          <p:nvPr/>
        </p:nvSpPr>
        <p:spPr>
          <a:xfrm>
            <a:off x="5005590" y="5805365"/>
            <a:ext cx="226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25" dirty="0">
                <a:latin typeface="Arial"/>
                <a:cs typeface="Arial"/>
              </a:rPr>
              <a:t>currents: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J</a:t>
            </a:r>
            <a:r>
              <a:rPr sz="1800" spc="-22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32" name="object 32"/>
          <p:cNvSpPr/>
          <p:nvPr/>
        </p:nvSpPr>
        <p:spPr>
          <a:xfrm>
            <a:off x="6411696" y="4602911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4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25</a:t>
            </a:fld>
            <a:endParaRPr spc="-5" dirty="0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9007" y="335090"/>
            <a:ext cx="72440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5" dirty="0"/>
              <a:t>Measurements </a:t>
            </a:r>
            <a:r>
              <a:rPr sz="3200" spc="-40" dirty="0"/>
              <a:t>of </a:t>
            </a:r>
            <a:r>
              <a:rPr sz="3200" spc="-95" dirty="0"/>
              <a:t>DC </a:t>
            </a:r>
            <a:r>
              <a:rPr sz="3200" spc="-25" dirty="0"/>
              <a:t>data: </a:t>
            </a:r>
            <a:r>
              <a:rPr sz="3200" spc="-50" dirty="0"/>
              <a:t>gradient</a:t>
            </a:r>
            <a:r>
              <a:rPr sz="3200" spc="190" dirty="0"/>
              <a:t> </a:t>
            </a:r>
            <a:r>
              <a:rPr sz="3200" spc="-95" dirty="0"/>
              <a:t>array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777752" y="4153484"/>
            <a:ext cx="4366247" cy="189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5468" y="4062546"/>
            <a:ext cx="265333" cy="160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4519" y="4052139"/>
            <a:ext cx="264745" cy="173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2301" y="4085907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2048" y="4085907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68" y="88353"/>
                </a:moveTo>
                <a:lnTo>
                  <a:pt x="1050" y="91986"/>
                </a:lnTo>
                <a:lnTo>
                  <a:pt x="0" y="95973"/>
                </a:lnTo>
                <a:lnTo>
                  <a:pt x="30252" y="147840"/>
                </a:lnTo>
                <a:lnTo>
                  <a:pt x="51859" y="110794"/>
                </a:lnTo>
                <a:lnTo>
                  <a:pt x="23737" y="110794"/>
                </a:lnTo>
                <a:lnTo>
                  <a:pt x="11266" y="89407"/>
                </a:lnTo>
                <a:lnTo>
                  <a:pt x="7268" y="88353"/>
                </a:lnTo>
                <a:close/>
              </a:path>
              <a:path w="60959" h="147954">
                <a:moveTo>
                  <a:pt x="36767" y="0"/>
                </a:moveTo>
                <a:lnTo>
                  <a:pt x="23737" y="0"/>
                </a:lnTo>
                <a:lnTo>
                  <a:pt x="23737" y="110794"/>
                </a:lnTo>
                <a:lnTo>
                  <a:pt x="36767" y="110794"/>
                </a:lnTo>
                <a:lnTo>
                  <a:pt x="36767" y="0"/>
                </a:lnTo>
                <a:close/>
              </a:path>
              <a:path w="60959" h="147954">
                <a:moveTo>
                  <a:pt x="53239" y="88353"/>
                </a:moveTo>
                <a:lnTo>
                  <a:pt x="49251" y="89407"/>
                </a:lnTo>
                <a:lnTo>
                  <a:pt x="36767" y="110794"/>
                </a:lnTo>
                <a:lnTo>
                  <a:pt x="51859" y="110794"/>
                </a:lnTo>
                <a:lnTo>
                  <a:pt x="60504" y="95973"/>
                </a:lnTo>
                <a:lnTo>
                  <a:pt x="59449" y="91986"/>
                </a:lnTo>
                <a:lnTo>
                  <a:pt x="53239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5786" y="408590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85786" y="408590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9509" y="4085907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9245" y="4085907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77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64" y="147840"/>
                </a:lnTo>
                <a:lnTo>
                  <a:pt x="51871" y="110794"/>
                </a:lnTo>
                <a:lnTo>
                  <a:pt x="23736" y="110794"/>
                </a:lnTo>
                <a:lnTo>
                  <a:pt x="11264" y="89407"/>
                </a:lnTo>
                <a:lnTo>
                  <a:pt x="7277" y="88353"/>
                </a:lnTo>
                <a:close/>
              </a:path>
              <a:path w="60959" h="147954">
                <a:moveTo>
                  <a:pt x="36779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79" y="110794"/>
                </a:lnTo>
                <a:lnTo>
                  <a:pt x="36779" y="0"/>
                </a:lnTo>
                <a:close/>
              </a:path>
              <a:path w="60959" h="147954">
                <a:moveTo>
                  <a:pt x="53238" y="88353"/>
                </a:moveTo>
                <a:lnTo>
                  <a:pt x="49250" y="89407"/>
                </a:lnTo>
                <a:lnTo>
                  <a:pt x="36779" y="110794"/>
                </a:lnTo>
                <a:lnTo>
                  <a:pt x="51871" y="110794"/>
                </a:lnTo>
                <a:lnTo>
                  <a:pt x="60515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281548" y="4072681"/>
            <a:ext cx="265333" cy="160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7740598" y="4062261"/>
            <a:ext cx="264745" cy="173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688380" y="4096042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58129" y="4096042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41" y="91986"/>
                </a:lnTo>
                <a:lnTo>
                  <a:pt x="0" y="95973"/>
                </a:lnTo>
                <a:lnTo>
                  <a:pt x="30251" y="147827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52" y="89407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37" y="89407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681865" y="4096042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5681865" y="4096042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955576" y="4096042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5925324" y="4096042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27"/>
                </a:lnTo>
                <a:lnTo>
                  <a:pt x="51865" y="110794"/>
                </a:lnTo>
                <a:lnTo>
                  <a:pt x="23736" y="110794"/>
                </a:lnTo>
                <a:lnTo>
                  <a:pt x="11264" y="89407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50" y="89407"/>
                </a:lnTo>
                <a:lnTo>
                  <a:pt x="36766" y="110794"/>
                </a:lnTo>
                <a:lnTo>
                  <a:pt x="51865" y="110794"/>
                </a:lnTo>
                <a:lnTo>
                  <a:pt x="60515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18291" y="1547075"/>
            <a:ext cx="153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Potential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profile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131831" y="1773212"/>
            <a:ext cx="4582795" cy="149362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 txBox="1"/>
          <p:nvPr/>
        </p:nvSpPr>
        <p:spPr>
          <a:xfrm>
            <a:off x="1780933" y="4445432"/>
            <a:ext cx="119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003BF2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23" name="object 23"/>
          <p:cNvSpPr txBox="1"/>
          <p:nvPr/>
        </p:nvSpPr>
        <p:spPr>
          <a:xfrm>
            <a:off x="2535072" y="4454576"/>
            <a:ext cx="177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</p:txBody>
      </p:sp>
      <p:sp>
        <p:nvSpPr>
          <p:cNvPr id="24" name="object 24"/>
          <p:cNvSpPr/>
          <p:nvPr/>
        </p:nvSpPr>
        <p:spPr>
          <a:xfrm>
            <a:off x="4531715" y="1841245"/>
            <a:ext cx="4612284" cy="1553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 txBox="1"/>
          <p:nvPr/>
        </p:nvSpPr>
        <p:spPr>
          <a:xfrm>
            <a:off x="5041138" y="1381633"/>
            <a:ext cx="275209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88390" indent="-99695">
              <a:lnSpc>
                <a:spcPct val="1548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Resistivity </a:t>
            </a:r>
            <a:r>
              <a:rPr sz="1800" spc="-25" dirty="0">
                <a:latin typeface="Arial"/>
                <a:cs typeface="Arial"/>
              </a:rPr>
              <a:t>model  </a:t>
            </a:r>
            <a:r>
              <a:rPr sz="1800" spc="-5" dirty="0">
                <a:latin typeface="Arial"/>
                <a:cs typeface="Arial"/>
              </a:rPr>
              <a:t>500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 marR="5080" algn="r">
              <a:lnSpc>
                <a:spcPct val="100000"/>
              </a:lnSpc>
              <a:spcBef>
                <a:spcPts val="73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6" name="object 26"/>
          <p:cNvSpPr/>
          <p:nvPr/>
        </p:nvSpPr>
        <p:spPr>
          <a:xfrm>
            <a:off x="6852615" y="2441816"/>
            <a:ext cx="342900" cy="76200"/>
          </a:xfrm>
          <a:custGeom>
            <a:avLst/>
            <a:gdLst/>
            <a:ahLst/>
            <a:cxnLst/>
            <a:rect l="l" t="t" r="r" b="b"/>
            <a:pathLst>
              <a:path w="342900" h="76200">
                <a:moveTo>
                  <a:pt x="75310" y="0"/>
                </a:moveTo>
                <a:lnTo>
                  <a:pt x="0" y="39839"/>
                </a:lnTo>
                <a:lnTo>
                  <a:pt x="77063" y="76187"/>
                </a:lnTo>
                <a:lnTo>
                  <a:pt x="76301" y="42849"/>
                </a:lnTo>
                <a:lnTo>
                  <a:pt x="342379" y="36753"/>
                </a:lnTo>
                <a:lnTo>
                  <a:pt x="342297" y="33337"/>
                </a:lnTo>
                <a:lnTo>
                  <a:pt x="76073" y="33337"/>
                </a:lnTo>
                <a:lnTo>
                  <a:pt x="75310" y="0"/>
                </a:lnTo>
                <a:close/>
              </a:path>
              <a:path w="342900" h="76200">
                <a:moveTo>
                  <a:pt x="342150" y="27228"/>
                </a:moveTo>
                <a:lnTo>
                  <a:pt x="76073" y="33337"/>
                </a:lnTo>
                <a:lnTo>
                  <a:pt x="342297" y="33337"/>
                </a:lnTo>
                <a:lnTo>
                  <a:pt x="342150" y="27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618291" y="5805365"/>
            <a:ext cx="230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30" dirty="0">
                <a:latin typeface="Arial"/>
                <a:cs typeface="Arial"/>
              </a:rPr>
              <a:t>charges: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Q</a:t>
            </a:r>
            <a:r>
              <a:rPr sz="1800" spc="-75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5039880" y="5805365"/>
            <a:ext cx="226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25" dirty="0">
                <a:latin typeface="Arial"/>
                <a:cs typeface="Arial"/>
              </a:rPr>
              <a:t>currents: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J</a:t>
            </a:r>
            <a:r>
              <a:rPr sz="1800" spc="-22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29" name="object 29"/>
          <p:cNvSpPr txBox="1"/>
          <p:nvPr/>
        </p:nvSpPr>
        <p:spPr>
          <a:xfrm>
            <a:off x="1036713" y="3516216"/>
            <a:ext cx="799465" cy="578485"/>
          </a:xfrm>
          <a:prstGeom prst="rect">
            <a:avLst/>
          </a:prstGeom>
        </p:spPr>
        <p:txBody>
          <a:bodyPr vert="horz" wrap="square" lIns="0" tIns="1339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55"/>
              </a:spcBef>
            </a:pP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502</a:t>
            </a:r>
            <a:endParaRPr sz="1600">
              <a:latin typeface="Arial"/>
              <a:cs typeface="Arial"/>
            </a:endParaRPr>
          </a:p>
          <a:p>
            <a:pPr marR="18415" algn="ctr">
              <a:lnSpc>
                <a:spcPct val="100000"/>
              </a:lnSpc>
              <a:spcBef>
                <a:spcPts val="509"/>
              </a:spcBef>
            </a:pP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30" name="object 30"/>
          <p:cNvSpPr txBox="1"/>
          <p:nvPr/>
        </p:nvSpPr>
        <p:spPr>
          <a:xfrm>
            <a:off x="5431154" y="3496492"/>
            <a:ext cx="799465" cy="608330"/>
          </a:xfrm>
          <a:prstGeom prst="rect">
            <a:avLst/>
          </a:prstGeom>
        </p:spPr>
        <p:txBody>
          <a:bodyPr vert="horz" wrap="square" lIns="0" tIns="15367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210"/>
              </a:spcBef>
            </a:pP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</a:t>
            </a:r>
            <a:r>
              <a:rPr sz="1600" spc="-1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502</a:t>
            </a:r>
            <a:endParaRPr sz="1600">
              <a:latin typeface="Arial"/>
              <a:cs typeface="Arial"/>
            </a:endParaRPr>
          </a:p>
          <a:p>
            <a:pPr marR="15240" algn="ctr">
              <a:lnSpc>
                <a:spcPct val="100000"/>
              </a:lnSpc>
              <a:spcBef>
                <a:spcPts val="590"/>
              </a:spcBef>
            </a:pP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31" name="object 31"/>
          <p:cNvSpPr/>
          <p:nvPr/>
        </p:nvSpPr>
        <p:spPr>
          <a:xfrm>
            <a:off x="6445986" y="4602911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4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26</a:t>
            </a:fld>
            <a:endParaRPr spc="-5" dirty="0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949007" y="335090"/>
            <a:ext cx="72440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5" dirty="0"/>
              <a:t>Measurements </a:t>
            </a:r>
            <a:r>
              <a:rPr sz="3200" spc="-40" dirty="0"/>
              <a:t>of </a:t>
            </a:r>
            <a:r>
              <a:rPr sz="3200" spc="-95" dirty="0"/>
              <a:t>DC </a:t>
            </a:r>
            <a:r>
              <a:rPr sz="3200" spc="-25" dirty="0"/>
              <a:t>data: </a:t>
            </a:r>
            <a:r>
              <a:rPr sz="3200" spc="-50" dirty="0"/>
              <a:t>gradient</a:t>
            </a:r>
            <a:r>
              <a:rPr sz="3200" spc="190" dirty="0"/>
              <a:t> </a:t>
            </a:r>
            <a:r>
              <a:rPr sz="3200" spc="-95" dirty="0"/>
              <a:t>array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777752" y="4153484"/>
            <a:ext cx="4366247" cy="189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885468" y="4062546"/>
            <a:ext cx="265333" cy="160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344519" y="4052126"/>
            <a:ext cx="264745" cy="173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92301" y="4085907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262048" y="4085907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68" y="88353"/>
                </a:moveTo>
                <a:lnTo>
                  <a:pt x="1050" y="91986"/>
                </a:lnTo>
                <a:lnTo>
                  <a:pt x="0" y="95973"/>
                </a:lnTo>
                <a:lnTo>
                  <a:pt x="30252" y="147840"/>
                </a:lnTo>
                <a:lnTo>
                  <a:pt x="51859" y="110794"/>
                </a:lnTo>
                <a:lnTo>
                  <a:pt x="23737" y="110794"/>
                </a:lnTo>
                <a:lnTo>
                  <a:pt x="11266" y="89407"/>
                </a:lnTo>
                <a:lnTo>
                  <a:pt x="7268" y="88353"/>
                </a:lnTo>
                <a:close/>
              </a:path>
              <a:path w="60959" h="147954">
                <a:moveTo>
                  <a:pt x="36767" y="0"/>
                </a:moveTo>
                <a:lnTo>
                  <a:pt x="23737" y="0"/>
                </a:lnTo>
                <a:lnTo>
                  <a:pt x="23737" y="110794"/>
                </a:lnTo>
                <a:lnTo>
                  <a:pt x="36767" y="110794"/>
                </a:lnTo>
                <a:lnTo>
                  <a:pt x="36767" y="0"/>
                </a:lnTo>
                <a:close/>
              </a:path>
              <a:path w="60959" h="147954">
                <a:moveTo>
                  <a:pt x="53239" y="88353"/>
                </a:moveTo>
                <a:lnTo>
                  <a:pt x="49251" y="89407"/>
                </a:lnTo>
                <a:lnTo>
                  <a:pt x="36767" y="110794"/>
                </a:lnTo>
                <a:lnTo>
                  <a:pt x="51859" y="110794"/>
                </a:lnTo>
                <a:lnTo>
                  <a:pt x="60504" y="95973"/>
                </a:lnTo>
                <a:lnTo>
                  <a:pt x="59449" y="91986"/>
                </a:lnTo>
                <a:lnTo>
                  <a:pt x="53239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285786" y="408590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85786" y="408590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559509" y="4085907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529245" y="4085907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77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64" y="147840"/>
                </a:lnTo>
                <a:lnTo>
                  <a:pt x="51871" y="110794"/>
                </a:lnTo>
                <a:lnTo>
                  <a:pt x="23736" y="110794"/>
                </a:lnTo>
                <a:lnTo>
                  <a:pt x="11264" y="89407"/>
                </a:lnTo>
                <a:lnTo>
                  <a:pt x="7277" y="88353"/>
                </a:lnTo>
                <a:close/>
              </a:path>
              <a:path w="60959" h="147954">
                <a:moveTo>
                  <a:pt x="36779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79" y="110794"/>
                </a:lnTo>
                <a:lnTo>
                  <a:pt x="36779" y="0"/>
                </a:lnTo>
                <a:close/>
              </a:path>
              <a:path w="60959" h="147954">
                <a:moveTo>
                  <a:pt x="53238" y="88353"/>
                </a:moveTo>
                <a:lnTo>
                  <a:pt x="49250" y="89407"/>
                </a:lnTo>
                <a:lnTo>
                  <a:pt x="36779" y="110794"/>
                </a:lnTo>
                <a:lnTo>
                  <a:pt x="51871" y="110794"/>
                </a:lnTo>
                <a:lnTo>
                  <a:pt x="60515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124430" y="4092359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094179" y="4092359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58" y="110794"/>
                </a:lnTo>
                <a:lnTo>
                  <a:pt x="23736" y="110794"/>
                </a:lnTo>
                <a:lnTo>
                  <a:pt x="11264" y="89407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50" y="89407"/>
                </a:lnTo>
                <a:lnTo>
                  <a:pt x="36766" y="110794"/>
                </a:lnTo>
                <a:lnTo>
                  <a:pt x="51858" y="110794"/>
                </a:lnTo>
                <a:lnTo>
                  <a:pt x="60502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117915" y="4092359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117915" y="4092359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91638" y="4092359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361387" y="4092359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41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58" y="110794"/>
                </a:lnTo>
                <a:lnTo>
                  <a:pt x="23723" y="110794"/>
                </a:lnTo>
                <a:lnTo>
                  <a:pt x="11252" y="89407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23" y="0"/>
                </a:lnTo>
                <a:lnTo>
                  <a:pt x="23723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37" y="89407"/>
                </a:lnTo>
                <a:lnTo>
                  <a:pt x="36766" y="110794"/>
                </a:lnTo>
                <a:lnTo>
                  <a:pt x="51858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927616" y="4092359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897365" y="4092359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41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58" y="110794"/>
                </a:lnTo>
                <a:lnTo>
                  <a:pt x="23723" y="110794"/>
                </a:lnTo>
                <a:lnTo>
                  <a:pt x="11252" y="89407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23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25" y="88353"/>
                </a:moveTo>
                <a:lnTo>
                  <a:pt x="49237" y="89407"/>
                </a:lnTo>
                <a:lnTo>
                  <a:pt x="36766" y="110794"/>
                </a:lnTo>
                <a:lnTo>
                  <a:pt x="51858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25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921088" y="4092359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4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921088" y="4092359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194811" y="4092359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164560" y="4092359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58" y="110794"/>
                </a:lnTo>
                <a:lnTo>
                  <a:pt x="23736" y="110794"/>
                </a:lnTo>
                <a:lnTo>
                  <a:pt x="11264" y="89407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50" y="89407"/>
                </a:lnTo>
                <a:lnTo>
                  <a:pt x="36766" y="110794"/>
                </a:lnTo>
                <a:lnTo>
                  <a:pt x="51858" y="110794"/>
                </a:lnTo>
                <a:lnTo>
                  <a:pt x="60502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5281548" y="4072681"/>
            <a:ext cx="265333" cy="160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7740598" y="4062261"/>
            <a:ext cx="264745" cy="173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5688380" y="4096042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5658129" y="4096042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41" y="91986"/>
                </a:lnTo>
                <a:lnTo>
                  <a:pt x="0" y="95973"/>
                </a:lnTo>
                <a:lnTo>
                  <a:pt x="30251" y="147827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52" y="89407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37" y="89407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681865" y="4096042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681865" y="4096042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955576" y="4096042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925324" y="4096042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27"/>
                </a:lnTo>
                <a:lnTo>
                  <a:pt x="51865" y="110794"/>
                </a:lnTo>
                <a:lnTo>
                  <a:pt x="23736" y="110794"/>
                </a:lnTo>
                <a:lnTo>
                  <a:pt x="11264" y="89407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50" y="89407"/>
                </a:lnTo>
                <a:lnTo>
                  <a:pt x="36766" y="110794"/>
                </a:lnTo>
                <a:lnTo>
                  <a:pt x="51865" y="110794"/>
                </a:lnTo>
                <a:lnTo>
                  <a:pt x="60515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6520510" y="4102493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490258" y="4102493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64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27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52" y="89407"/>
                </a:lnTo>
                <a:lnTo>
                  <a:pt x="7264" y="88353"/>
                </a:lnTo>
                <a:close/>
              </a:path>
              <a:path w="60959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59" h="147954">
                <a:moveTo>
                  <a:pt x="53238" y="88353"/>
                </a:moveTo>
                <a:lnTo>
                  <a:pt x="49250" y="89407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6513995" y="4102493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6513995" y="4102493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6787705" y="4102493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6757454" y="4102493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77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27"/>
                </a:lnTo>
                <a:lnTo>
                  <a:pt x="51865" y="110794"/>
                </a:lnTo>
                <a:lnTo>
                  <a:pt x="23736" y="110794"/>
                </a:lnTo>
                <a:lnTo>
                  <a:pt x="11264" y="89407"/>
                </a:lnTo>
                <a:lnTo>
                  <a:pt x="7277" y="88353"/>
                </a:lnTo>
                <a:close/>
              </a:path>
              <a:path w="60959" h="147954">
                <a:moveTo>
                  <a:pt x="36779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79" y="110794"/>
                </a:lnTo>
                <a:lnTo>
                  <a:pt x="36779" y="0"/>
                </a:lnTo>
                <a:close/>
              </a:path>
              <a:path w="60959" h="147954">
                <a:moveTo>
                  <a:pt x="53238" y="88353"/>
                </a:moveTo>
                <a:lnTo>
                  <a:pt x="49250" y="89407"/>
                </a:lnTo>
                <a:lnTo>
                  <a:pt x="36779" y="110794"/>
                </a:lnTo>
                <a:lnTo>
                  <a:pt x="51865" y="110794"/>
                </a:lnTo>
                <a:lnTo>
                  <a:pt x="60515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7323683" y="4102493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7293432" y="4102493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77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27"/>
                </a:lnTo>
                <a:lnTo>
                  <a:pt x="51865" y="110794"/>
                </a:lnTo>
                <a:lnTo>
                  <a:pt x="23736" y="110794"/>
                </a:lnTo>
                <a:lnTo>
                  <a:pt x="11264" y="89407"/>
                </a:lnTo>
                <a:lnTo>
                  <a:pt x="7277" y="88353"/>
                </a:lnTo>
                <a:close/>
              </a:path>
              <a:path w="60959" h="147954">
                <a:moveTo>
                  <a:pt x="36779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79" y="110794"/>
                </a:lnTo>
                <a:lnTo>
                  <a:pt x="36779" y="0"/>
                </a:lnTo>
                <a:close/>
              </a:path>
              <a:path w="60959" h="147954">
                <a:moveTo>
                  <a:pt x="53238" y="88353"/>
                </a:moveTo>
                <a:lnTo>
                  <a:pt x="49250" y="89407"/>
                </a:lnTo>
                <a:lnTo>
                  <a:pt x="36779" y="110794"/>
                </a:lnTo>
                <a:lnTo>
                  <a:pt x="51865" y="110794"/>
                </a:lnTo>
                <a:lnTo>
                  <a:pt x="60515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7317168" y="4102493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4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7317168" y="4102493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7590891" y="4102493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7560640" y="4102493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64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27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52" y="89407"/>
                </a:lnTo>
                <a:lnTo>
                  <a:pt x="7264" y="88353"/>
                </a:lnTo>
                <a:close/>
              </a:path>
              <a:path w="60959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59" h="147954">
                <a:moveTo>
                  <a:pt x="53238" y="88353"/>
                </a:moveTo>
                <a:lnTo>
                  <a:pt x="49250" y="89407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 txBox="1"/>
          <p:nvPr/>
        </p:nvSpPr>
        <p:spPr>
          <a:xfrm>
            <a:off x="618291" y="1547075"/>
            <a:ext cx="153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Potential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profile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5" name="object 45"/>
          <p:cNvSpPr/>
          <p:nvPr/>
        </p:nvSpPr>
        <p:spPr>
          <a:xfrm>
            <a:off x="131831" y="1773453"/>
            <a:ext cx="4582795" cy="149360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531715" y="1841245"/>
            <a:ext cx="4612284" cy="155303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5041138" y="1381633"/>
            <a:ext cx="2752090" cy="12420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1760" marR="1088390" indent="-99695">
              <a:lnSpc>
                <a:spcPct val="1548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Resistivity </a:t>
            </a:r>
            <a:r>
              <a:rPr sz="1800" spc="-25" dirty="0">
                <a:latin typeface="Arial"/>
                <a:cs typeface="Arial"/>
              </a:rPr>
              <a:t>model  </a:t>
            </a:r>
            <a:r>
              <a:rPr sz="1800" spc="-5" dirty="0">
                <a:latin typeface="Arial"/>
                <a:cs typeface="Arial"/>
              </a:rPr>
              <a:t>500</a:t>
            </a:r>
            <a:r>
              <a:rPr sz="1800" spc="-15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 marR="5080" algn="r">
              <a:lnSpc>
                <a:spcPct val="100000"/>
              </a:lnSpc>
              <a:spcBef>
                <a:spcPts val="73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48" name="object 48"/>
          <p:cNvSpPr/>
          <p:nvPr/>
        </p:nvSpPr>
        <p:spPr>
          <a:xfrm>
            <a:off x="6852615" y="2441816"/>
            <a:ext cx="342900" cy="76200"/>
          </a:xfrm>
          <a:custGeom>
            <a:avLst/>
            <a:gdLst/>
            <a:ahLst/>
            <a:cxnLst/>
            <a:rect l="l" t="t" r="r" b="b"/>
            <a:pathLst>
              <a:path w="342900" h="76200">
                <a:moveTo>
                  <a:pt x="75310" y="0"/>
                </a:moveTo>
                <a:lnTo>
                  <a:pt x="0" y="39839"/>
                </a:lnTo>
                <a:lnTo>
                  <a:pt x="77063" y="76187"/>
                </a:lnTo>
                <a:lnTo>
                  <a:pt x="76301" y="42849"/>
                </a:lnTo>
                <a:lnTo>
                  <a:pt x="342379" y="36753"/>
                </a:lnTo>
                <a:lnTo>
                  <a:pt x="342297" y="33337"/>
                </a:lnTo>
                <a:lnTo>
                  <a:pt x="76073" y="33337"/>
                </a:lnTo>
                <a:lnTo>
                  <a:pt x="75310" y="0"/>
                </a:lnTo>
                <a:close/>
              </a:path>
              <a:path w="342900" h="76200">
                <a:moveTo>
                  <a:pt x="342150" y="27228"/>
                </a:moveTo>
                <a:lnTo>
                  <a:pt x="76073" y="33337"/>
                </a:lnTo>
                <a:lnTo>
                  <a:pt x="342297" y="33337"/>
                </a:lnTo>
                <a:lnTo>
                  <a:pt x="342150" y="27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 txBox="1"/>
          <p:nvPr/>
        </p:nvSpPr>
        <p:spPr>
          <a:xfrm>
            <a:off x="618291" y="5805365"/>
            <a:ext cx="230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30" dirty="0">
                <a:latin typeface="Arial"/>
                <a:cs typeface="Arial"/>
              </a:rPr>
              <a:t>charges: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Q</a:t>
            </a:r>
            <a:r>
              <a:rPr sz="1800" spc="-75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5039880" y="5805365"/>
            <a:ext cx="22631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25" dirty="0">
                <a:latin typeface="Arial"/>
                <a:cs typeface="Arial"/>
              </a:rPr>
              <a:t>currents: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J</a:t>
            </a:r>
            <a:r>
              <a:rPr sz="1800" spc="-22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51" name="object 51"/>
          <p:cNvSpPr txBox="1"/>
          <p:nvPr/>
        </p:nvSpPr>
        <p:spPr>
          <a:xfrm>
            <a:off x="1036713" y="3503644"/>
            <a:ext cx="2421255" cy="128143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155"/>
              </a:spcBef>
            </a:pP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502 </a:t>
            </a: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430 </a:t>
            </a:r>
            <a:r>
              <a:rPr sz="2400" spc="-75" baseline="1736" dirty="0">
                <a:latin typeface="DejaVu Sans"/>
                <a:cs typeface="DejaVu Sans"/>
              </a:rPr>
              <a:t>ρ</a:t>
            </a:r>
            <a:r>
              <a:rPr sz="1725" spc="-75" baseline="-14492" dirty="0">
                <a:latin typeface="DejaVu Sans"/>
                <a:cs typeface="DejaVu Sans"/>
              </a:rPr>
              <a:t>* </a:t>
            </a:r>
            <a:r>
              <a:rPr sz="2400" spc="37" baseline="1736" dirty="0">
                <a:latin typeface="Arial"/>
                <a:cs typeface="Arial"/>
              </a:rPr>
              <a:t>=</a:t>
            </a:r>
            <a:r>
              <a:rPr sz="2400" spc="-337" baseline="1736" dirty="0">
                <a:latin typeface="Arial"/>
                <a:cs typeface="Arial"/>
              </a:rPr>
              <a:t> </a:t>
            </a:r>
            <a:r>
              <a:rPr sz="2400" spc="-7" baseline="1736" dirty="0">
                <a:latin typeface="Arial"/>
                <a:cs typeface="Arial"/>
              </a:rPr>
              <a:t>502</a:t>
            </a:r>
            <a:endParaRPr sz="2400" baseline="1736">
              <a:latin typeface="Arial"/>
              <a:cs typeface="Arial"/>
            </a:endParaRPr>
          </a:p>
          <a:p>
            <a:pPr marR="4445" algn="ctr">
              <a:lnSpc>
                <a:spcPct val="100000"/>
              </a:lnSpc>
              <a:spcBef>
                <a:spcPts val="560"/>
              </a:spcBef>
              <a:tabLst>
                <a:tab pos="831850" algn="l"/>
                <a:tab pos="1635125" algn="l"/>
              </a:tabLst>
            </a:pPr>
            <a:r>
              <a:rPr sz="1200" spc="7" baseline="3472" dirty="0">
                <a:solidFill>
                  <a:srgbClr val="113C68"/>
                </a:solidFill>
                <a:latin typeface="Arial"/>
                <a:cs typeface="Arial"/>
              </a:rPr>
              <a:t>MN	</a:t>
            </a:r>
            <a:r>
              <a:rPr sz="800" spc="5" dirty="0">
                <a:solidFill>
                  <a:srgbClr val="113C68"/>
                </a:solidFill>
                <a:latin typeface="Arial"/>
                <a:cs typeface="Arial"/>
              </a:rPr>
              <a:t>MN	</a:t>
            </a: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9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80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  <a:tabLst>
                <a:tab pos="753745" algn="l"/>
              </a:tabLst>
            </a:pPr>
            <a:r>
              <a:rPr sz="3000" spc="104" baseline="1388" dirty="0">
                <a:solidFill>
                  <a:srgbClr val="003BF2"/>
                </a:solidFill>
                <a:latin typeface="Arial"/>
                <a:cs typeface="Arial"/>
              </a:rPr>
              <a:t>-	</a:t>
            </a:r>
            <a:r>
              <a:rPr sz="2000" spc="3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</p:txBody>
      </p:sp>
      <p:sp>
        <p:nvSpPr>
          <p:cNvPr id="52" name="object 52"/>
          <p:cNvSpPr txBox="1"/>
          <p:nvPr/>
        </p:nvSpPr>
        <p:spPr>
          <a:xfrm>
            <a:off x="5431154" y="3637521"/>
            <a:ext cx="2421255" cy="47370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502 </a:t>
            </a: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430 </a:t>
            </a:r>
            <a:r>
              <a:rPr sz="2400" spc="-75" baseline="1736" dirty="0">
                <a:latin typeface="DejaVu Sans"/>
                <a:cs typeface="DejaVu Sans"/>
              </a:rPr>
              <a:t>ρ</a:t>
            </a:r>
            <a:r>
              <a:rPr sz="1725" spc="-75" baseline="-14492" dirty="0">
                <a:latin typeface="DejaVu Sans"/>
                <a:cs typeface="DejaVu Sans"/>
              </a:rPr>
              <a:t>* </a:t>
            </a:r>
            <a:r>
              <a:rPr sz="2400" spc="37" baseline="1736" dirty="0">
                <a:latin typeface="Arial"/>
                <a:cs typeface="Arial"/>
              </a:rPr>
              <a:t>=</a:t>
            </a:r>
            <a:r>
              <a:rPr sz="2400" spc="-345" baseline="1736" dirty="0">
                <a:latin typeface="Arial"/>
                <a:cs typeface="Arial"/>
              </a:rPr>
              <a:t> </a:t>
            </a:r>
            <a:r>
              <a:rPr sz="2400" spc="-7" baseline="1736" dirty="0">
                <a:latin typeface="Arial"/>
                <a:cs typeface="Arial"/>
              </a:rPr>
              <a:t>502</a:t>
            </a:r>
            <a:endParaRPr sz="2400" baseline="1736">
              <a:latin typeface="Arial"/>
              <a:cs typeface="Arial"/>
            </a:endParaRPr>
          </a:p>
          <a:p>
            <a:pPr marR="1270" algn="ctr">
              <a:lnSpc>
                <a:spcPct val="100000"/>
              </a:lnSpc>
              <a:spcBef>
                <a:spcPts val="640"/>
              </a:spcBef>
              <a:tabLst>
                <a:tab pos="831850" algn="l"/>
                <a:tab pos="1635125" algn="l"/>
              </a:tabLst>
            </a:pPr>
            <a:r>
              <a:rPr sz="1200" spc="7" baseline="3472" dirty="0">
                <a:solidFill>
                  <a:srgbClr val="113C68"/>
                </a:solidFill>
                <a:latin typeface="Arial"/>
                <a:cs typeface="Arial"/>
              </a:rPr>
              <a:t>MN	</a:t>
            </a:r>
            <a:r>
              <a:rPr sz="800" spc="5" dirty="0">
                <a:solidFill>
                  <a:srgbClr val="113C68"/>
                </a:solidFill>
                <a:latin typeface="Arial"/>
                <a:cs typeface="Arial"/>
              </a:rPr>
              <a:t>MN	</a:t>
            </a: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6445986" y="4602911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4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27</a:t>
            </a:fld>
            <a:endParaRPr spc="-5" dirty="0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8745" y="335090"/>
            <a:ext cx="14001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25" dirty="0"/>
              <a:t>P</a:t>
            </a:r>
            <a:r>
              <a:rPr sz="3200" spc="-114" dirty="0"/>
              <a:t>r</a:t>
            </a:r>
            <a:r>
              <a:rPr sz="3200" spc="-75" dirty="0"/>
              <a:t>ofili</a:t>
            </a:r>
            <a:r>
              <a:rPr sz="3200" spc="-140" dirty="0"/>
              <a:t>n</a:t>
            </a:r>
            <a:r>
              <a:rPr sz="3200" spc="-5" dirty="0"/>
              <a:t>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2035416" y="2948533"/>
            <a:ext cx="19240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M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74832" y="3291522"/>
            <a:ext cx="763905" cy="0"/>
          </a:xfrm>
          <a:custGeom>
            <a:avLst/>
            <a:gdLst/>
            <a:ahLst/>
            <a:cxnLst/>
            <a:rect l="l" t="t" r="r" b="b"/>
            <a:pathLst>
              <a:path w="763905">
                <a:moveTo>
                  <a:pt x="0" y="0"/>
                </a:moveTo>
                <a:lnTo>
                  <a:pt x="763468" y="0"/>
                </a:lnTo>
              </a:path>
            </a:pathLst>
          </a:custGeom>
          <a:ln w="3175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4802" y="3240519"/>
            <a:ext cx="763905" cy="102870"/>
          </a:xfrm>
          <a:custGeom>
            <a:avLst/>
            <a:gdLst/>
            <a:ahLst/>
            <a:cxnLst/>
            <a:rect l="l" t="t" r="r" b="b"/>
            <a:pathLst>
              <a:path w="763905" h="102870">
                <a:moveTo>
                  <a:pt x="674681" y="0"/>
                </a:moveTo>
                <a:lnTo>
                  <a:pt x="671537" y="825"/>
                </a:lnTo>
                <a:lnTo>
                  <a:pt x="670124" y="1841"/>
                </a:lnTo>
                <a:lnTo>
                  <a:pt x="667473" y="6388"/>
                </a:lnTo>
                <a:lnTo>
                  <a:pt x="668497" y="10274"/>
                </a:lnTo>
                <a:lnTo>
                  <a:pt x="727438" y="44653"/>
                </a:lnTo>
                <a:lnTo>
                  <a:pt x="723802" y="44653"/>
                </a:lnTo>
                <a:lnTo>
                  <a:pt x="723802" y="57353"/>
                </a:lnTo>
                <a:lnTo>
                  <a:pt x="727438" y="57353"/>
                </a:lnTo>
                <a:lnTo>
                  <a:pt x="668496" y="91732"/>
                </a:lnTo>
                <a:lnTo>
                  <a:pt x="667473" y="95631"/>
                </a:lnTo>
                <a:lnTo>
                  <a:pt x="671008" y="101688"/>
                </a:lnTo>
                <a:lnTo>
                  <a:pt x="674895" y="102704"/>
                </a:lnTo>
                <a:lnTo>
                  <a:pt x="763527" y="51003"/>
                </a:lnTo>
                <a:lnTo>
                  <a:pt x="676410" y="190"/>
                </a:lnTo>
                <a:lnTo>
                  <a:pt x="674681" y="0"/>
                </a:lnTo>
                <a:close/>
              </a:path>
              <a:path w="763905" h="102870">
                <a:moveTo>
                  <a:pt x="711102" y="44653"/>
                </a:moveTo>
                <a:lnTo>
                  <a:pt x="673002" y="44653"/>
                </a:lnTo>
                <a:lnTo>
                  <a:pt x="673002" y="57353"/>
                </a:lnTo>
                <a:lnTo>
                  <a:pt x="711102" y="57353"/>
                </a:lnTo>
                <a:lnTo>
                  <a:pt x="711102" y="44653"/>
                </a:lnTo>
                <a:close/>
              </a:path>
              <a:path w="763905" h="102870">
                <a:moveTo>
                  <a:pt x="660302" y="44653"/>
                </a:moveTo>
                <a:lnTo>
                  <a:pt x="622202" y="44653"/>
                </a:lnTo>
                <a:lnTo>
                  <a:pt x="622202" y="57353"/>
                </a:lnTo>
                <a:lnTo>
                  <a:pt x="660302" y="57353"/>
                </a:lnTo>
                <a:lnTo>
                  <a:pt x="660302" y="44653"/>
                </a:lnTo>
                <a:close/>
              </a:path>
              <a:path w="763905" h="102870">
                <a:moveTo>
                  <a:pt x="609502" y="44653"/>
                </a:moveTo>
                <a:lnTo>
                  <a:pt x="571402" y="44653"/>
                </a:lnTo>
                <a:lnTo>
                  <a:pt x="571402" y="57353"/>
                </a:lnTo>
                <a:lnTo>
                  <a:pt x="609502" y="57353"/>
                </a:lnTo>
                <a:lnTo>
                  <a:pt x="609502" y="44653"/>
                </a:lnTo>
                <a:close/>
              </a:path>
              <a:path w="763905" h="102870">
                <a:moveTo>
                  <a:pt x="558702" y="44653"/>
                </a:moveTo>
                <a:lnTo>
                  <a:pt x="520602" y="44653"/>
                </a:lnTo>
                <a:lnTo>
                  <a:pt x="520602" y="57353"/>
                </a:lnTo>
                <a:lnTo>
                  <a:pt x="558702" y="57353"/>
                </a:lnTo>
                <a:lnTo>
                  <a:pt x="558702" y="44653"/>
                </a:lnTo>
                <a:close/>
              </a:path>
              <a:path w="763905" h="102870">
                <a:moveTo>
                  <a:pt x="507902" y="44653"/>
                </a:moveTo>
                <a:lnTo>
                  <a:pt x="469802" y="44653"/>
                </a:lnTo>
                <a:lnTo>
                  <a:pt x="469802" y="57353"/>
                </a:lnTo>
                <a:lnTo>
                  <a:pt x="507902" y="57353"/>
                </a:lnTo>
                <a:lnTo>
                  <a:pt x="507902" y="44653"/>
                </a:lnTo>
                <a:close/>
              </a:path>
              <a:path w="763905" h="102870">
                <a:moveTo>
                  <a:pt x="457102" y="44653"/>
                </a:moveTo>
                <a:lnTo>
                  <a:pt x="419002" y="44653"/>
                </a:lnTo>
                <a:lnTo>
                  <a:pt x="419002" y="57353"/>
                </a:lnTo>
                <a:lnTo>
                  <a:pt x="457102" y="57353"/>
                </a:lnTo>
                <a:lnTo>
                  <a:pt x="457102" y="44653"/>
                </a:lnTo>
                <a:close/>
              </a:path>
              <a:path w="763905" h="102870">
                <a:moveTo>
                  <a:pt x="406302" y="44653"/>
                </a:moveTo>
                <a:lnTo>
                  <a:pt x="368202" y="44653"/>
                </a:lnTo>
                <a:lnTo>
                  <a:pt x="368202" y="57353"/>
                </a:lnTo>
                <a:lnTo>
                  <a:pt x="406302" y="57353"/>
                </a:lnTo>
                <a:lnTo>
                  <a:pt x="406302" y="44653"/>
                </a:lnTo>
                <a:close/>
              </a:path>
              <a:path w="763905" h="102870">
                <a:moveTo>
                  <a:pt x="355502" y="44653"/>
                </a:moveTo>
                <a:lnTo>
                  <a:pt x="317402" y="44653"/>
                </a:lnTo>
                <a:lnTo>
                  <a:pt x="317402" y="57353"/>
                </a:lnTo>
                <a:lnTo>
                  <a:pt x="355502" y="57353"/>
                </a:lnTo>
                <a:lnTo>
                  <a:pt x="355502" y="44653"/>
                </a:lnTo>
                <a:close/>
              </a:path>
              <a:path w="763905" h="102870">
                <a:moveTo>
                  <a:pt x="304702" y="44653"/>
                </a:moveTo>
                <a:lnTo>
                  <a:pt x="266602" y="44653"/>
                </a:lnTo>
                <a:lnTo>
                  <a:pt x="266602" y="57353"/>
                </a:lnTo>
                <a:lnTo>
                  <a:pt x="304702" y="57353"/>
                </a:lnTo>
                <a:lnTo>
                  <a:pt x="304702" y="44653"/>
                </a:lnTo>
                <a:close/>
              </a:path>
              <a:path w="763905" h="102870">
                <a:moveTo>
                  <a:pt x="253902" y="44653"/>
                </a:moveTo>
                <a:lnTo>
                  <a:pt x="215802" y="44653"/>
                </a:lnTo>
                <a:lnTo>
                  <a:pt x="215802" y="57353"/>
                </a:lnTo>
                <a:lnTo>
                  <a:pt x="253902" y="57353"/>
                </a:lnTo>
                <a:lnTo>
                  <a:pt x="253902" y="44653"/>
                </a:lnTo>
                <a:close/>
              </a:path>
              <a:path w="763905" h="102870">
                <a:moveTo>
                  <a:pt x="203102" y="44653"/>
                </a:moveTo>
                <a:lnTo>
                  <a:pt x="165002" y="44653"/>
                </a:lnTo>
                <a:lnTo>
                  <a:pt x="165002" y="57353"/>
                </a:lnTo>
                <a:lnTo>
                  <a:pt x="203102" y="57353"/>
                </a:lnTo>
                <a:lnTo>
                  <a:pt x="203102" y="44653"/>
                </a:lnTo>
                <a:close/>
              </a:path>
              <a:path w="763905" h="102870">
                <a:moveTo>
                  <a:pt x="152302" y="44653"/>
                </a:moveTo>
                <a:lnTo>
                  <a:pt x="114202" y="44653"/>
                </a:lnTo>
                <a:lnTo>
                  <a:pt x="114202" y="57353"/>
                </a:lnTo>
                <a:lnTo>
                  <a:pt x="152302" y="57353"/>
                </a:lnTo>
                <a:lnTo>
                  <a:pt x="152302" y="44653"/>
                </a:lnTo>
                <a:close/>
              </a:path>
              <a:path w="763905" h="102870">
                <a:moveTo>
                  <a:pt x="88846" y="0"/>
                </a:moveTo>
                <a:lnTo>
                  <a:pt x="87118" y="190"/>
                </a:lnTo>
                <a:lnTo>
                  <a:pt x="0" y="51003"/>
                </a:lnTo>
                <a:lnTo>
                  <a:pt x="88632" y="102704"/>
                </a:lnTo>
                <a:lnTo>
                  <a:pt x="92520" y="101688"/>
                </a:lnTo>
                <a:lnTo>
                  <a:pt x="96055" y="95631"/>
                </a:lnTo>
                <a:lnTo>
                  <a:pt x="95031" y="91732"/>
                </a:lnTo>
                <a:lnTo>
                  <a:pt x="36090" y="57353"/>
                </a:lnTo>
                <a:lnTo>
                  <a:pt x="50702" y="57353"/>
                </a:lnTo>
                <a:lnTo>
                  <a:pt x="50702" y="44653"/>
                </a:lnTo>
                <a:lnTo>
                  <a:pt x="36090" y="44653"/>
                </a:lnTo>
                <a:lnTo>
                  <a:pt x="95031" y="10274"/>
                </a:lnTo>
                <a:lnTo>
                  <a:pt x="96055" y="6388"/>
                </a:lnTo>
                <a:lnTo>
                  <a:pt x="93404" y="1841"/>
                </a:lnTo>
                <a:lnTo>
                  <a:pt x="91991" y="825"/>
                </a:lnTo>
                <a:lnTo>
                  <a:pt x="88846" y="0"/>
                </a:lnTo>
                <a:close/>
              </a:path>
              <a:path w="763905" h="102870">
                <a:moveTo>
                  <a:pt x="101502" y="44653"/>
                </a:moveTo>
                <a:lnTo>
                  <a:pt x="63402" y="44653"/>
                </a:lnTo>
                <a:lnTo>
                  <a:pt x="63402" y="57353"/>
                </a:lnTo>
                <a:lnTo>
                  <a:pt x="101502" y="57353"/>
                </a:lnTo>
                <a:lnTo>
                  <a:pt x="101502" y="44653"/>
                </a:lnTo>
                <a:close/>
              </a:path>
            </a:pathLst>
          </a:custGeom>
          <a:solidFill>
            <a:srgbClr val="1F49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129497" y="3201987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36"/>
                </a:lnTo>
              </a:path>
            </a:pathLst>
          </a:custGeom>
          <a:ln w="3175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063165" y="3201987"/>
            <a:ext cx="132715" cy="288290"/>
          </a:xfrm>
          <a:custGeom>
            <a:avLst/>
            <a:gdLst/>
            <a:ahLst/>
            <a:cxnLst/>
            <a:rect l="l" t="t" r="r" b="b"/>
            <a:pathLst>
              <a:path w="132714" h="288289">
                <a:moveTo>
                  <a:pt x="15938" y="157708"/>
                </a:moveTo>
                <a:lnTo>
                  <a:pt x="2311" y="165658"/>
                </a:lnTo>
                <a:lnTo>
                  <a:pt x="0" y="174409"/>
                </a:lnTo>
                <a:lnTo>
                  <a:pt x="66332" y="288099"/>
                </a:lnTo>
                <a:lnTo>
                  <a:pt x="113700" y="206895"/>
                </a:lnTo>
                <a:lnTo>
                  <a:pt x="52044" y="206895"/>
                </a:lnTo>
                <a:lnTo>
                  <a:pt x="24688" y="160007"/>
                </a:lnTo>
                <a:lnTo>
                  <a:pt x="15938" y="157708"/>
                </a:lnTo>
                <a:close/>
              </a:path>
              <a:path w="132714" h="288289">
                <a:moveTo>
                  <a:pt x="80619" y="0"/>
                </a:moveTo>
                <a:lnTo>
                  <a:pt x="52044" y="0"/>
                </a:lnTo>
                <a:lnTo>
                  <a:pt x="52044" y="206895"/>
                </a:lnTo>
                <a:lnTo>
                  <a:pt x="80619" y="206895"/>
                </a:lnTo>
                <a:lnTo>
                  <a:pt x="80619" y="0"/>
                </a:lnTo>
                <a:close/>
              </a:path>
              <a:path w="132714" h="288289">
                <a:moveTo>
                  <a:pt x="116712" y="157708"/>
                </a:moveTo>
                <a:lnTo>
                  <a:pt x="107962" y="160007"/>
                </a:lnTo>
                <a:lnTo>
                  <a:pt x="80619" y="206895"/>
                </a:lnTo>
                <a:lnTo>
                  <a:pt x="113700" y="206895"/>
                </a:lnTo>
                <a:lnTo>
                  <a:pt x="132651" y="174409"/>
                </a:lnTo>
                <a:lnTo>
                  <a:pt x="130352" y="165658"/>
                </a:lnTo>
                <a:lnTo>
                  <a:pt x="116712" y="15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8530" y="3204387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23"/>
                </a:lnTo>
              </a:path>
            </a:pathLst>
          </a:custGeom>
          <a:ln w="3175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12198" y="3204387"/>
            <a:ext cx="132715" cy="288290"/>
          </a:xfrm>
          <a:custGeom>
            <a:avLst/>
            <a:gdLst/>
            <a:ahLst/>
            <a:cxnLst/>
            <a:rect l="l" t="t" r="r" b="b"/>
            <a:pathLst>
              <a:path w="132714" h="288289">
                <a:moveTo>
                  <a:pt x="15938" y="157695"/>
                </a:moveTo>
                <a:lnTo>
                  <a:pt x="2311" y="165646"/>
                </a:lnTo>
                <a:lnTo>
                  <a:pt x="0" y="174396"/>
                </a:lnTo>
                <a:lnTo>
                  <a:pt x="66332" y="288099"/>
                </a:lnTo>
                <a:lnTo>
                  <a:pt x="113695" y="206895"/>
                </a:lnTo>
                <a:lnTo>
                  <a:pt x="52044" y="206895"/>
                </a:lnTo>
                <a:lnTo>
                  <a:pt x="24688" y="159994"/>
                </a:lnTo>
                <a:lnTo>
                  <a:pt x="15938" y="157695"/>
                </a:lnTo>
                <a:close/>
              </a:path>
              <a:path w="132714" h="288289">
                <a:moveTo>
                  <a:pt x="80619" y="0"/>
                </a:moveTo>
                <a:lnTo>
                  <a:pt x="52044" y="0"/>
                </a:lnTo>
                <a:lnTo>
                  <a:pt x="52044" y="206895"/>
                </a:lnTo>
                <a:lnTo>
                  <a:pt x="80619" y="206895"/>
                </a:lnTo>
                <a:lnTo>
                  <a:pt x="80619" y="0"/>
                </a:lnTo>
                <a:close/>
              </a:path>
              <a:path w="132714" h="288289">
                <a:moveTo>
                  <a:pt x="116713" y="157695"/>
                </a:moveTo>
                <a:lnTo>
                  <a:pt x="107962" y="159994"/>
                </a:lnTo>
                <a:lnTo>
                  <a:pt x="80619" y="206895"/>
                </a:lnTo>
                <a:lnTo>
                  <a:pt x="113695" y="206895"/>
                </a:lnTo>
                <a:lnTo>
                  <a:pt x="132651" y="174396"/>
                </a:lnTo>
                <a:lnTo>
                  <a:pt x="130352" y="165646"/>
                </a:lnTo>
                <a:lnTo>
                  <a:pt x="116713" y="1576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3103" y="3208324"/>
            <a:ext cx="132715" cy="288290"/>
          </a:xfrm>
          <a:custGeom>
            <a:avLst/>
            <a:gdLst/>
            <a:ahLst/>
            <a:cxnLst/>
            <a:rect l="l" t="t" r="r" b="b"/>
            <a:pathLst>
              <a:path w="132715" h="288289">
                <a:moveTo>
                  <a:pt x="15933" y="157708"/>
                </a:moveTo>
                <a:lnTo>
                  <a:pt x="2302" y="165658"/>
                </a:lnTo>
                <a:lnTo>
                  <a:pt x="0" y="174409"/>
                </a:lnTo>
                <a:lnTo>
                  <a:pt x="66323" y="288099"/>
                </a:lnTo>
                <a:lnTo>
                  <a:pt x="113694" y="206895"/>
                </a:lnTo>
                <a:lnTo>
                  <a:pt x="52035" y="206895"/>
                </a:lnTo>
                <a:lnTo>
                  <a:pt x="24682" y="160007"/>
                </a:lnTo>
                <a:lnTo>
                  <a:pt x="15933" y="157708"/>
                </a:lnTo>
                <a:close/>
              </a:path>
              <a:path w="132715" h="288289">
                <a:moveTo>
                  <a:pt x="80611" y="0"/>
                </a:moveTo>
                <a:lnTo>
                  <a:pt x="52035" y="0"/>
                </a:lnTo>
                <a:lnTo>
                  <a:pt x="52035" y="206895"/>
                </a:lnTo>
                <a:lnTo>
                  <a:pt x="80610" y="206895"/>
                </a:lnTo>
                <a:lnTo>
                  <a:pt x="80611" y="0"/>
                </a:lnTo>
                <a:close/>
              </a:path>
              <a:path w="132715" h="288289">
                <a:moveTo>
                  <a:pt x="116713" y="157708"/>
                </a:moveTo>
                <a:lnTo>
                  <a:pt x="107963" y="160007"/>
                </a:lnTo>
                <a:lnTo>
                  <a:pt x="80610" y="206895"/>
                </a:lnTo>
                <a:lnTo>
                  <a:pt x="113694" y="206895"/>
                </a:lnTo>
                <a:lnTo>
                  <a:pt x="132646" y="174409"/>
                </a:lnTo>
                <a:lnTo>
                  <a:pt x="130343" y="165658"/>
                </a:lnTo>
                <a:lnTo>
                  <a:pt x="116713" y="1577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289037" y="3204387"/>
            <a:ext cx="0" cy="288290"/>
          </a:xfrm>
          <a:custGeom>
            <a:avLst/>
            <a:gdLst/>
            <a:ahLst/>
            <a:cxnLst/>
            <a:rect l="l" t="t" r="r" b="b"/>
            <a:pathLst>
              <a:path h="288289">
                <a:moveTo>
                  <a:pt x="0" y="0"/>
                </a:moveTo>
                <a:lnTo>
                  <a:pt x="0" y="288023"/>
                </a:lnTo>
              </a:path>
            </a:pathLst>
          </a:custGeom>
          <a:ln w="3175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222710" y="3204387"/>
            <a:ext cx="132715" cy="288290"/>
          </a:xfrm>
          <a:custGeom>
            <a:avLst/>
            <a:gdLst/>
            <a:ahLst/>
            <a:cxnLst/>
            <a:rect l="l" t="t" r="r" b="b"/>
            <a:pathLst>
              <a:path w="132715" h="288289">
                <a:moveTo>
                  <a:pt x="15934" y="157695"/>
                </a:moveTo>
                <a:lnTo>
                  <a:pt x="2302" y="165646"/>
                </a:lnTo>
                <a:lnTo>
                  <a:pt x="0" y="174396"/>
                </a:lnTo>
                <a:lnTo>
                  <a:pt x="66327" y="288099"/>
                </a:lnTo>
                <a:lnTo>
                  <a:pt x="113690" y="206895"/>
                </a:lnTo>
                <a:lnTo>
                  <a:pt x="52039" y="206895"/>
                </a:lnTo>
                <a:lnTo>
                  <a:pt x="24683" y="159994"/>
                </a:lnTo>
                <a:lnTo>
                  <a:pt x="15934" y="157695"/>
                </a:lnTo>
                <a:close/>
              </a:path>
              <a:path w="132715" h="288289">
                <a:moveTo>
                  <a:pt x="80614" y="0"/>
                </a:moveTo>
                <a:lnTo>
                  <a:pt x="52039" y="0"/>
                </a:lnTo>
                <a:lnTo>
                  <a:pt x="52039" y="206895"/>
                </a:lnTo>
                <a:lnTo>
                  <a:pt x="80614" y="206895"/>
                </a:lnTo>
                <a:lnTo>
                  <a:pt x="80614" y="0"/>
                </a:lnTo>
                <a:close/>
              </a:path>
              <a:path w="132715" h="288289">
                <a:moveTo>
                  <a:pt x="116707" y="157695"/>
                </a:moveTo>
                <a:lnTo>
                  <a:pt x="107970" y="159994"/>
                </a:lnTo>
                <a:lnTo>
                  <a:pt x="80614" y="206895"/>
                </a:lnTo>
                <a:lnTo>
                  <a:pt x="113690" y="206895"/>
                </a:lnTo>
                <a:lnTo>
                  <a:pt x="132646" y="174396"/>
                </a:lnTo>
                <a:lnTo>
                  <a:pt x="130347" y="165646"/>
                </a:lnTo>
                <a:lnTo>
                  <a:pt x="116707" y="1576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346463" y="2971330"/>
            <a:ext cx="103187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3285" algn="l"/>
              </a:tabLst>
            </a:pPr>
            <a:r>
              <a:rPr sz="1600" spc="-60" dirty="0">
                <a:solidFill>
                  <a:srgbClr val="FF0000"/>
                </a:solidFill>
                <a:latin typeface="Arial"/>
                <a:cs typeface="Arial"/>
              </a:rPr>
              <a:t>A	</a:t>
            </a:r>
            <a:r>
              <a:rPr sz="2400" spc="-89" baseline="1736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908401" y="2946781"/>
            <a:ext cx="16891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Arial"/>
                <a:cs typeface="Arial"/>
              </a:rPr>
              <a:t>N</a:t>
            </a:r>
            <a:endParaRPr sz="16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1341742" y="3281121"/>
            <a:ext cx="754380" cy="0"/>
          </a:xfrm>
          <a:custGeom>
            <a:avLst/>
            <a:gdLst/>
            <a:ahLst/>
            <a:cxnLst/>
            <a:rect l="l" t="t" r="r" b="b"/>
            <a:pathLst>
              <a:path w="754380">
                <a:moveTo>
                  <a:pt x="0" y="0"/>
                </a:moveTo>
                <a:lnTo>
                  <a:pt x="753922" y="0"/>
                </a:lnTo>
              </a:path>
            </a:pathLst>
          </a:custGeom>
          <a:ln w="3175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341716" y="3230117"/>
            <a:ext cx="754380" cy="102870"/>
          </a:xfrm>
          <a:custGeom>
            <a:avLst/>
            <a:gdLst/>
            <a:ahLst/>
            <a:cxnLst/>
            <a:rect l="l" t="t" r="r" b="b"/>
            <a:pathLst>
              <a:path w="754380" h="102870">
                <a:moveTo>
                  <a:pt x="665124" y="0"/>
                </a:moveTo>
                <a:lnTo>
                  <a:pt x="661987" y="825"/>
                </a:lnTo>
                <a:lnTo>
                  <a:pt x="660577" y="1841"/>
                </a:lnTo>
                <a:lnTo>
                  <a:pt x="657923" y="6388"/>
                </a:lnTo>
                <a:lnTo>
                  <a:pt x="658952" y="10274"/>
                </a:lnTo>
                <a:lnTo>
                  <a:pt x="723798" y="48107"/>
                </a:lnTo>
                <a:lnTo>
                  <a:pt x="723798" y="53898"/>
                </a:lnTo>
                <a:lnTo>
                  <a:pt x="658939" y="91732"/>
                </a:lnTo>
                <a:lnTo>
                  <a:pt x="657923" y="95618"/>
                </a:lnTo>
                <a:lnTo>
                  <a:pt x="661454" y="101676"/>
                </a:lnTo>
                <a:lnTo>
                  <a:pt x="665340" y="102704"/>
                </a:lnTo>
                <a:lnTo>
                  <a:pt x="753973" y="51003"/>
                </a:lnTo>
                <a:lnTo>
                  <a:pt x="666864" y="177"/>
                </a:lnTo>
                <a:lnTo>
                  <a:pt x="665124" y="0"/>
                </a:lnTo>
                <a:close/>
              </a:path>
              <a:path w="754380" h="102870">
                <a:moveTo>
                  <a:pt x="660298" y="44653"/>
                </a:moveTo>
                <a:lnTo>
                  <a:pt x="622198" y="44653"/>
                </a:lnTo>
                <a:lnTo>
                  <a:pt x="622198" y="57353"/>
                </a:lnTo>
                <a:lnTo>
                  <a:pt x="660298" y="57353"/>
                </a:lnTo>
                <a:lnTo>
                  <a:pt x="660298" y="44653"/>
                </a:lnTo>
                <a:close/>
              </a:path>
              <a:path w="754380" h="102870">
                <a:moveTo>
                  <a:pt x="711098" y="44653"/>
                </a:moveTo>
                <a:lnTo>
                  <a:pt x="672998" y="44653"/>
                </a:lnTo>
                <a:lnTo>
                  <a:pt x="672998" y="57353"/>
                </a:lnTo>
                <a:lnTo>
                  <a:pt x="711098" y="57353"/>
                </a:lnTo>
                <a:lnTo>
                  <a:pt x="711098" y="44653"/>
                </a:lnTo>
                <a:close/>
              </a:path>
              <a:path w="754380" h="102870">
                <a:moveTo>
                  <a:pt x="609498" y="44653"/>
                </a:moveTo>
                <a:lnTo>
                  <a:pt x="571398" y="44653"/>
                </a:lnTo>
                <a:lnTo>
                  <a:pt x="571398" y="57353"/>
                </a:lnTo>
                <a:lnTo>
                  <a:pt x="609498" y="57353"/>
                </a:lnTo>
                <a:lnTo>
                  <a:pt x="609498" y="44653"/>
                </a:lnTo>
                <a:close/>
              </a:path>
              <a:path w="754380" h="102870">
                <a:moveTo>
                  <a:pt x="558698" y="44653"/>
                </a:moveTo>
                <a:lnTo>
                  <a:pt x="520598" y="44653"/>
                </a:lnTo>
                <a:lnTo>
                  <a:pt x="520598" y="57353"/>
                </a:lnTo>
                <a:lnTo>
                  <a:pt x="558698" y="57353"/>
                </a:lnTo>
                <a:lnTo>
                  <a:pt x="558698" y="44653"/>
                </a:lnTo>
                <a:close/>
              </a:path>
              <a:path w="754380" h="102870">
                <a:moveTo>
                  <a:pt x="507898" y="44653"/>
                </a:moveTo>
                <a:lnTo>
                  <a:pt x="469798" y="44653"/>
                </a:lnTo>
                <a:lnTo>
                  <a:pt x="469798" y="57353"/>
                </a:lnTo>
                <a:lnTo>
                  <a:pt x="507898" y="57353"/>
                </a:lnTo>
                <a:lnTo>
                  <a:pt x="507898" y="44653"/>
                </a:lnTo>
                <a:close/>
              </a:path>
              <a:path w="754380" h="102870">
                <a:moveTo>
                  <a:pt x="457098" y="44653"/>
                </a:moveTo>
                <a:lnTo>
                  <a:pt x="418998" y="44653"/>
                </a:lnTo>
                <a:lnTo>
                  <a:pt x="418998" y="57353"/>
                </a:lnTo>
                <a:lnTo>
                  <a:pt x="457098" y="57353"/>
                </a:lnTo>
                <a:lnTo>
                  <a:pt x="457098" y="44653"/>
                </a:lnTo>
                <a:close/>
              </a:path>
              <a:path w="754380" h="102870">
                <a:moveTo>
                  <a:pt x="406298" y="44653"/>
                </a:moveTo>
                <a:lnTo>
                  <a:pt x="368198" y="44653"/>
                </a:lnTo>
                <a:lnTo>
                  <a:pt x="368198" y="57353"/>
                </a:lnTo>
                <a:lnTo>
                  <a:pt x="406298" y="57353"/>
                </a:lnTo>
                <a:lnTo>
                  <a:pt x="406298" y="44653"/>
                </a:lnTo>
                <a:close/>
              </a:path>
              <a:path w="754380" h="102870">
                <a:moveTo>
                  <a:pt x="355498" y="44653"/>
                </a:moveTo>
                <a:lnTo>
                  <a:pt x="317398" y="44653"/>
                </a:lnTo>
                <a:lnTo>
                  <a:pt x="317398" y="57353"/>
                </a:lnTo>
                <a:lnTo>
                  <a:pt x="355498" y="57353"/>
                </a:lnTo>
                <a:lnTo>
                  <a:pt x="355498" y="44653"/>
                </a:lnTo>
                <a:close/>
              </a:path>
              <a:path w="754380" h="102870">
                <a:moveTo>
                  <a:pt x="304698" y="44653"/>
                </a:moveTo>
                <a:lnTo>
                  <a:pt x="266598" y="44653"/>
                </a:lnTo>
                <a:lnTo>
                  <a:pt x="266598" y="57353"/>
                </a:lnTo>
                <a:lnTo>
                  <a:pt x="304698" y="57353"/>
                </a:lnTo>
                <a:lnTo>
                  <a:pt x="304698" y="44653"/>
                </a:lnTo>
                <a:close/>
              </a:path>
              <a:path w="754380" h="102870">
                <a:moveTo>
                  <a:pt x="253898" y="44653"/>
                </a:moveTo>
                <a:lnTo>
                  <a:pt x="215798" y="44653"/>
                </a:lnTo>
                <a:lnTo>
                  <a:pt x="215798" y="57353"/>
                </a:lnTo>
                <a:lnTo>
                  <a:pt x="253898" y="57353"/>
                </a:lnTo>
                <a:lnTo>
                  <a:pt x="253898" y="44653"/>
                </a:lnTo>
                <a:close/>
              </a:path>
              <a:path w="754380" h="102870">
                <a:moveTo>
                  <a:pt x="203098" y="44653"/>
                </a:moveTo>
                <a:lnTo>
                  <a:pt x="164998" y="44653"/>
                </a:lnTo>
                <a:lnTo>
                  <a:pt x="164998" y="57353"/>
                </a:lnTo>
                <a:lnTo>
                  <a:pt x="203098" y="57353"/>
                </a:lnTo>
                <a:lnTo>
                  <a:pt x="203098" y="44653"/>
                </a:lnTo>
                <a:close/>
              </a:path>
              <a:path w="754380" h="102870">
                <a:moveTo>
                  <a:pt x="152298" y="44653"/>
                </a:moveTo>
                <a:lnTo>
                  <a:pt x="114198" y="44653"/>
                </a:lnTo>
                <a:lnTo>
                  <a:pt x="114198" y="57353"/>
                </a:lnTo>
                <a:lnTo>
                  <a:pt x="152298" y="57353"/>
                </a:lnTo>
                <a:lnTo>
                  <a:pt x="152298" y="44653"/>
                </a:lnTo>
                <a:close/>
              </a:path>
              <a:path w="754380" h="102870">
                <a:moveTo>
                  <a:pt x="88849" y="0"/>
                </a:moveTo>
                <a:lnTo>
                  <a:pt x="87122" y="177"/>
                </a:lnTo>
                <a:lnTo>
                  <a:pt x="0" y="51003"/>
                </a:lnTo>
                <a:lnTo>
                  <a:pt x="88633" y="102704"/>
                </a:lnTo>
                <a:lnTo>
                  <a:pt x="92519" y="101676"/>
                </a:lnTo>
                <a:lnTo>
                  <a:pt x="96050" y="95618"/>
                </a:lnTo>
                <a:lnTo>
                  <a:pt x="95034" y="91732"/>
                </a:lnTo>
                <a:lnTo>
                  <a:pt x="36093" y="57353"/>
                </a:lnTo>
                <a:lnTo>
                  <a:pt x="50698" y="57353"/>
                </a:lnTo>
                <a:lnTo>
                  <a:pt x="50698" y="44653"/>
                </a:lnTo>
                <a:lnTo>
                  <a:pt x="36093" y="44653"/>
                </a:lnTo>
                <a:lnTo>
                  <a:pt x="95034" y="10274"/>
                </a:lnTo>
                <a:lnTo>
                  <a:pt x="96050" y="6375"/>
                </a:lnTo>
                <a:lnTo>
                  <a:pt x="93408" y="1841"/>
                </a:lnTo>
                <a:lnTo>
                  <a:pt x="91986" y="825"/>
                </a:lnTo>
                <a:lnTo>
                  <a:pt x="88849" y="0"/>
                </a:lnTo>
                <a:close/>
              </a:path>
              <a:path w="754380" h="102870">
                <a:moveTo>
                  <a:pt x="101498" y="44653"/>
                </a:moveTo>
                <a:lnTo>
                  <a:pt x="63398" y="44653"/>
                </a:lnTo>
                <a:lnTo>
                  <a:pt x="63398" y="57353"/>
                </a:lnTo>
                <a:lnTo>
                  <a:pt x="101498" y="57353"/>
                </a:lnTo>
                <a:lnTo>
                  <a:pt x="101498" y="44653"/>
                </a:lnTo>
                <a:close/>
              </a:path>
            </a:pathLst>
          </a:custGeom>
          <a:solidFill>
            <a:srgbClr val="1F49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19426" y="3452558"/>
            <a:ext cx="3924300" cy="76200"/>
          </a:xfrm>
          <a:custGeom>
            <a:avLst/>
            <a:gdLst/>
            <a:ahLst/>
            <a:cxnLst/>
            <a:rect l="l" t="t" r="r" b="b"/>
            <a:pathLst>
              <a:path w="3924300" h="76200">
                <a:moveTo>
                  <a:pt x="3847773" y="0"/>
                </a:moveTo>
                <a:lnTo>
                  <a:pt x="3847773" y="33337"/>
                </a:lnTo>
                <a:lnTo>
                  <a:pt x="0" y="33337"/>
                </a:lnTo>
                <a:lnTo>
                  <a:pt x="0" y="42862"/>
                </a:lnTo>
                <a:lnTo>
                  <a:pt x="3847773" y="42862"/>
                </a:lnTo>
                <a:lnTo>
                  <a:pt x="3847773" y="76200"/>
                </a:lnTo>
                <a:lnTo>
                  <a:pt x="3923973" y="38100"/>
                </a:lnTo>
                <a:lnTo>
                  <a:pt x="384777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052644" y="1813102"/>
            <a:ext cx="3877945" cy="17182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596890" y="1620443"/>
            <a:ext cx="20510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Short </a:t>
            </a:r>
            <a:r>
              <a:rPr sz="1800" spc="-30" dirty="0">
                <a:latin typeface="Arial"/>
                <a:cs typeface="Arial"/>
              </a:rPr>
              <a:t>offset: </a:t>
            </a:r>
            <a:r>
              <a:rPr sz="1800" spc="-70" dirty="0">
                <a:latin typeface="Arial"/>
                <a:cs typeface="Arial"/>
              </a:rPr>
              <a:t>a </a:t>
            </a:r>
            <a:r>
              <a:rPr sz="1800" spc="25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4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0" name="object 20"/>
          <p:cNvSpPr txBox="1"/>
          <p:nvPr/>
        </p:nvSpPr>
        <p:spPr>
          <a:xfrm>
            <a:off x="5596890" y="3799827"/>
            <a:ext cx="21418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Long </a:t>
            </a:r>
            <a:r>
              <a:rPr sz="1800" spc="-30" dirty="0">
                <a:latin typeface="Arial"/>
                <a:cs typeface="Arial"/>
              </a:rPr>
              <a:t>offset: </a:t>
            </a:r>
            <a:r>
              <a:rPr sz="1800" spc="-70" dirty="0">
                <a:latin typeface="Arial"/>
                <a:cs typeface="Arial"/>
              </a:rPr>
              <a:t>a </a:t>
            </a:r>
            <a:r>
              <a:rPr sz="1800" spc="25" dirty="0">
                <a:latin typeface="Arial"/>
                <a:cs typeface="Arial"/>
              </a:rPr>
              <a:t>= </a:t>
            </a:r>
            <a:r>
              <a:rPr sz="1800" spc="-5" dirty="0">
                <a:latin typeface="Arial"/>
                <a:cs typeface="Arial"/>
              </a:rPr>
              <a:t>20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dirty="0">
                <a:latin typeface="Arial"/>
                <a:cs typeface="Arial"/>
              </a:rPr>
              <a:t>m</a:t>
            </a:r>
            <a:endParaRPr sz="1800">
              <a:latin typeface="Arial"/>
              <a:cs typeface="Arial"/>
            </a:endParaRPr>
          </a:p>
        </p:txBody>
      </p:sp>
      <p:sp>
        <p:nvSpPr>
          <p:cNvPr id="21" name="object 21"/>
          <p:cNvSpPr/>
          <p:nvPr/>
        </p:nvSpPr>
        <p:spPr>
          <a:xfrm>
            <a:off x="5057470" y="4012457"/>
            <a:ext cx="3883787" cy="172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262538" y="3810026"/>
            <a:ext cx="4707496" cy="189161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 txBox="1"/>
          <p:nvPr/>
        </p:nvSpPr>
        <p:spPr>
          <a:xfrm>
            <a:off x="852219" y="3938956"/>
            <a:ext cx="8166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500</a:t>
            </a:r>
            <a:r>
              <a:rPr sz="1800" spc="-85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4" name="object 24"/>
          <p:cNvSpPr txBox="1"/>
          <p:nvPr/>
        </p:nvSpPr>
        <p:spPr>
          <a:xfrm>
            <a:off x="3067405" y="4286389"/>
            <a:ext cx="54991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spc="-18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2676156" y="4404296"/>
            <a:ext cx="342900" cy="76200"/>
          </a:xfrm>
          <a:custGeom>
            <a:avLst/>
            <a:gdLst/>
            <a:ahLst/>
            <a:cxnLst/>
            <a:rect l="l" t="t" r="r" b="b"/>
            <a:pathLst>
              <a:path w="342900" h="76200">
                <a:moveTo>
                  <a:pt x="75311" y="0"/>
                </a:moveTo>
                <a:lnTo>
                  <a:pt x="0" y="39839"/>
                </a:lnTo>
                <a:lnTo>
                  <a:pt x="77050" y="76174"/>
                </a:lnTo>
                <a:lnTo>
                  <a:pt x="76288" y="42849"/>
                </a:lnTo>
                <a:lnTo>
                  <a:pt x="342366" y="36741"/>
                </a:lnTo>
                <a:lnTo>
                  <a:pt x="342289" y="33324"/>
                </a:lnTo>
                <a:lnTo>
                  <a:pt x="76073" y="33324"/>
                </a:lnTo>
                <a:lnTo>
                  <a:pt x="75311" y="0"/>
                </a:lnTo>
                <a:close/>
              </a:path>
              <a:path w="342900" h="76200">
                <a:moveTo>
                  <a:pt x="342150" y="27228"/>
                </a:moveTo>
                <a:lnTo>
                  <a:pt x="76073" y="33324"/>
                </a:lnTo>
                <a:lnTo>
                  <a:pt x="342289" y="33324"/>
                </a:lnTo>
                <a:lnTo>
                  <a:pt x="342150" y="27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 txBox="1"/>
          <p:nvPr/>
        </p:nvSpPr>
        <p:spPr>
          <a:xfrm>
            <a:off x="535940" y="6204402"/>
            <a:ext cx="69938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30" dirty="0">
                <a:latin typeface="Arial"/>
                <a:cs typeface="Arial"/>
              </a:rPr>
              <a:t>Depth </a:t>
            </a:r>
            <a:r>
              <a:rPr sz="2200" spc="-25" dirty="0">
                <a:latin typeface="Arial"/>
                <a:cs typeface="Arial"/>
              </a:rPr>
              <a:t>of </a:t>
            </a:r>
            <a:r>
              <a:rPr sz="2200" spc="-45" dirty="0">
                <a:latin typeface="Arial"/>
                <a:cs typeface="Arial"/>
              </a:rPr>
              <a:t>investigation </a:t>
            </a:r>
            <a:r>
              <a:rPr sz="2200" spc="-25" dirty="0">
                <a:latin typeface="Arial"/>
                <a:cs typeface="Arial"/>
              </a:rPr>
              <a:t>depends </a:t>
            </a:r>
            <a:r>
              <a:rPr sz="2200" spc="-15" dirty="0">
                <a:latin typeface="Arial"/>
                <a:cs typeface="Arial"/>
              </a:rPr>
              <a:t>upon </a:t>
            </a:r>
            <a:r>
              <a:rPr sz="2200" spc="-35" dirty="0">
                <a:latin typeface="Arial"/>
                <a:cs typeface="Arial"/>
              </a:rPr>
              <a:t>offset </a:t>
            </a:r>
            <a:r>
              <a:rPr sz="2200" spc="-20" dirty="0">
                <a:latin typeface="Arial"/>
                <a:cs typeface="Arial"/>
              </a:rPr>
              <a:t>or </a:t>
            </a:r>
            <a:r>
              <a:rPr sz="2200" spc="-75" dirty="0">
                <a:latin typeface="Arial"/>
                <a:cs typeface="Arial"/>
              </a:rPr>
              <a:t>array</a:t>
            </a:r>
            <a:r>
              <a:rPr sz="2200" spc="220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length</a:t>
            </a:r>
            <a:endParaRPr sz="2200">
              <a:latin typeface="Arial"/>
              <a:cs typeface="Arial"/>
            </a:endParaRPr>
          </a:p>
        </p:txBody>
      </p:sp>
      <p:sp>
        <p:nvSpPr>
          <p:cNvPr id="27" name="object 27"/>
          <p:cNvSpPr txBox="1"/>
          <p:nvPr/>
        </p:nvSpPr>
        <p:spPr>
          <a:xfrm>
            <a:off x="663163" y="1014285"/>
            <a:ext cx="3659504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65" dirty="0">
                <a:latin typeface="Arial"/>
                <a:cs typeface="Arial"/>
              </a:rPr>
              <a:t>Fixed </a:t>
            </a:r>
            <a:r>
              <a:rPr sz="2200" spc="-35" dirty="0">
                <a:latin typeface="Arial"/>
                <a:cs typeface="Arial"/>
              </a:rPr>
              <a:t>geometry: </a:t>
            </a:r>
            <a:r>
              <a:rPr sz="2200" spc="-55" dirty="0">
                <a:latin typeface="Arial"/>
                <a:cs typeface="Arial"/>
              </a:rPr>
              <a:t>Move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200" spc="-65" dirty="0">
                <a:latin typeface="Arial"/>
                <a:cs typeface="Arial"/>
              </a:rPr>
              <a:t>laterally</a:t>
            </a:r>
            <a:endParaRPr sz="2200">
              <a:latin typeface="Arial"/>
              <a:cs typeface="Arial"/>
            </a:endParaRPr>
          </a:p>
        </p:txBody>
      </p:sp>
      <p:sp>
        <p:nvSpPr>
          <p:cNvPr id="28" name="object 28"/>
          <p:cNvSpPr txBox="1"/>
          <p:nvPr/>
        </p:nvSpPr>
        <p:spPr>
          <a:xfrm>
            <a:off x="152327" y="2674493"/>
            <a:ext cx="17411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Long </a:t>
            </a:r>
            <a:r>
              <a:rPr sz="1600" spc="-25" dirty="0">
                <a:latin typeface="Arial"/>
                <a:cs typeface="Arial"/>
              </a:rPr>
              <a:t>offset, </a:t>
            </a:r>
            <a:r>
              <a:rPr sz="1600" spc="-15" dirty="0">
                <a:latin typeface="Arial"/>
                <a:cs typeface="Arial"/>
              </a:rPr>
              <a:t>a=20m</a:t>
            </a:r>
            <a:endParaRPr sz="1600">
              <a:latin typeface="Arial"/>
              <a:cs typeface="Arial"/>
            </a:endParaRPr>
          </a:p>
        </p:txBody>
      </p:sp>
      <p:sp>
        <p:nvSpPr>
          <p:cNvPr id="29" name="object 29"/>
          <p:cNvSpPr/>
          <p:nvPr/>
        </p:nvSpPr>
        <p:spPr>
          <a:xfrm>
            <a:off x="2171230" y="3282022"/>
            <a:ext cx="754380" cy="0"/>
          </a:xfrm>
          <a:custGeom>
            <a:avLst/>
            <a:gdLst/>
            <a:ahLst/>
            <a:cxnLst/>
            <a:rect l="l" t="t" r="r" b="b"/>
            <a:pathLst>
              <a:path w="754380">
                <a:moveTo>
                  <a:pt x="0" y="0"/>
                </a:moveTo>
                <a:lnTo>
                  <a:pt x="753922" y="0"/>
                </a:lnTo>
              </a:path>
            </a:pathLst>
          </a:custGeom>
          <a:ln w="3175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2171204" y="3231019"/>
            <a:ext cx="754380" cy="102870"/>
          </a:xfrm>
          <a:custGeom>
            <a:avLst/>
            <a:gdLst/>
            <a:ahLst/>
            <a:cxnLst/>
            <a:rect l="l" t="t" r="r" b="b"/>
            <a:pathLst>
              <a:path w="754380" h="102870">
                <a:moveTo>
                  <a:pt x="665124" y="0"/>
                </a:moveTo>
                <a:lnTo>
                  <a:pt x="661987" y="825"/>
                </a:lnTo>
                <a:lnTo>
                  <a:pt x="660565" y="1841"/>
                </a:lnTo>
                <a:lnTo>
                  <a:pt x="657923" y="6388"/>
                </a:lnTo>
                <a:lnTo>
                  <a:pt x="658939" y="10274"/>
                </a:lnTo>
                <a:lnTo>
                  <a:pt x="723798" y="48107"/>
                </a:lnTo>
                <a:lnTo>
                  <a:pt x="723798" y="53911"/>
                </a:lnTo>
                <a:lnTo>
                  <a:pt x="658939" y="91744"/>
                </a:lnTo>
                <a:lnTo>
                  <a:pt x="657923" y="95630"/>
                </a:lnTo>
                <a:lnTo>
                  <a:pt x="661454" y="101688"/>
                </a:lnTo>
                <a:lnTo>
                  <a:pt x="665340" y="102704"/>
                </a:lnTo>
                <a:lnTo>
                  <a:pt x="753973" y="51003"/>
                </a:lnTo>
                <a:lnTo>
                  <a:pt x="666851" y="190"/>
                </a:lnTo>
                <a:lnTo>
                  <a:pt x="665124" y="0"/>
                </a:lnTo>
                <a:close/>
              </a:path>
              <a:path w="754380" h="102870">
                <a:moveTo>
                  <a:pt x="660298" y="44653"/>
                </a:moveTo>
                <a:lnTo>
                  <a:pt x="622198" y="44653"/>
                </a:lnTo>
                <a:lnTo>
                  <a:pt x="622198" y="57353"/>
                </a:lnTo>
                <a:lnTo>
                  <a:pt x="660298" y="57353"/>
                </a:lnTo>
                <a:lnTo>
                  <a:pt x="660298" y="44653"/>
                </a:lnTo>
                <a:close/>
              </a:path>
              <a:path w="754380" h="102870">
                <a:moveTo>
                  <a:pt x="711098" y="44653"/>
                </a:moveTo>
                <a:lnTo>
                  <a:pt x="672998" y="44653"/>
                </a:lnTo>
                <a:lnTo>
                  <a:pt x="672998" y="57353"/>
                </a:lnTo>
                <a:lnTo>
                  <a:pt x="711098" y="57353"/>
                </a:lnTo>
                <a:lnTo>
                  <a:pt x="711098" y="44653"/>
                </a:lnTo>
                <a:close/>
              </a:path>
              <a:path w="754380" h="102870">
                <a:moveTo>
                  <a:pt x="609498" y="44653"/>
                </a:moveTo>
                <a:lnTo>
                  <a:pt x="571398" y="44653"/>
                </a:lnTo>
                <a:lnTo>
                  <a:pt x="571398" y="57353"/>
                </a:lnTo>
                <a:lnTo>
                  <a:pt x="609498" y="57353"/>
                </a:lnTo>
                <a:lnTo>
                  <a:pt x="609498" y="44653"/>
                </a:lnTo>
                <a:close/>
              </a:path>
              <a:path w="754380" h="102870">
                <a:moveTo>
                  <a:pt x="558698" y="44653"/>
                </a:moveTo>
                <a:lnTo>
                  <a:pt x="520598" y="44653"/>
                </a:lnTo>
                <a:lnTo>
                  <a:pt x="520598" y="57353"/>
                </a:lnTo>
                <a:lnTo>
                  <a:pt x="558698" y="57353"/>
                </a:lnTo>
                <a:lnTo>
                  <a:pt x="558698" y="44653"/>
                </a:lnTo>
                <a:close/>
              </a:path>
              <a:path w="754380" h="102870">
                <a:moveTo>
                  <a:pt x="507898" y="44653"/>
                </a:moveTo>
                <a:lnTo>
                  <a:pt x="469798" y="44653"/>
                </a:lnTo>
                <a:lnTo>
                  <a:pt x="469798" y="57353"/>
                </a:lnTo>
                <a:lnTo>
                  <a:pt x="507898" y="57353"/>
                </a:lnTo>
                <a:lnTo>
                  <a:pt x="507898" y="44653"/>
                </a:lnTo>
                <a:close/>
              </a:path>
              <a:path w="754380" h="102870">
                <a:moveTo>
                  <a:pt x="457098" y="44653"/>
                </a:moveTo>
                <a:lnTo>
                  <a:pt x="418998" y="44653"/>
                </a:lnTo>
                <a:lnTo>
                  <a:pt x="418998" y="57353"/>
                </a:lnTo>
                <a:lnTo>
                  <a:pt x="457098" y="57353"/>
                </a:lnTo>
                <a:lnTo>
                  <a:pt x="457098" y="44653"/>
                </a:lnTo>
                <a:close/>
              </a:path>
              <a:path w="754380" h="102870">
                <a:moveTo>
                  <a:pt x="406298" y="44653"/>
                </a:moveTo>
                <a:lnTo>
                  <a:pt x="368198" y="44653"/>
                </a:lnTo>
                <a:lnTo>
                  <a:pt x="368198" y="57353"/>
                </a:lnTo>
                <a:lnTo>
                  <a:pt x="406298" y="57353"/>
                </a:lnTo>
                <a:lnTo>
                  <a:pt x="406298" y="44653"/>
                </a:lnTo>
                <a:close/>
              </a:path>
              <a:path w="754380" h="102870">
                <a:moveTo>
                  <a:pt x="355498" y="44653"/>
                </a:moveTo>
                <a:lnTo>
                  <a:pt x="317398" y="44653"/>
                </a:lnTo>
                <a:lnTo>
                  <a:pt x="317398" y="57353"/>
                </a:lnTo>
                <a:lnTo>
                  <a:pt x="355498" y="57353"/>
                </a:lnTo>
                <a:lnTo>
                  <a:pt x="355498" y="44653"/>
                </a:lnTo>
                <a:close/>
              </a:path>
              <a:path w="754380" h="102870">
                <a:moveTo>
                  <a:pt x="304698" y="44653"/>
                </a:moveTo>
                <a:lnTo>
                  <a:pt x="266598" y="44653"/>
                </a:lnTo>
                <a:lnTo>
                  <a:pt x="266598" y="57353"/>
                </a:lnTo>
                <a:lnTo>
                  <a:pt x="304698" y="57353"/>
                </a:lnTo>
                <a:lnTo>
                  <a:pt x="304698" y="44653"/>
                </a:lnTo>
                <a:close/>
              </a:path>
              <a:path w="754380" h="102870">
                <a:moveTo>
                  <a:pt x="253898" y="44653"/>
                </a:moveTo>
                <a:lnTo>
                  <a:pt x="215798" y="44653"/>
                </a:lnTo>
                <a:lnTo>
                  <a:pt x="215798" y="57353"/>
                </a:lnTo>
                <a:lnTo>
                  <a:pt x="253898" y="57353"/>
                </a:lnTo>
                <a:lnTo>
                  <a:pt x="253898" y="44653"/>
                </a:lnTo>
                <a:close/>
              </a:path>
              <a:path w="754380" h="102870">
                <a:moveTo>
                  <a:pt x="203098" y="44653"/>
                </a:moveTo>
                <a:lnTo>
                  <a:pt x="164998" y="44653"/>
                </a:lnTo>
                <a:lnTo>
                  <a:pt x="164998" y="57353"/>
                </a:lnTo>
                <a:lnTo>
                  <a:pt x="203098" y="57353"/>
                </a:lnTo>
                <a:lnTo>
                  <a:pt x="203098" y="44653"/>
                </a:lnTo>
                <a:close/>
              </a:path>
              <a:path w="754380" h="102870">
                <a:moveTo>
                  <a:pt x="152298" y="44653"/>
                </a:moveTo>
                <a:lnTo>
                  <a:pt x="114198" y="44653"/>
                </a:lnTo>
                <a:lnTo>
                  <a:pt x="114198" y="57353"/>
                </a:lnTo>
                <a:lnTo>
                  <a:pt x="152298" y="57353"/>
                </a:lnTo>
                <a:lnTo>
                  <a:pt x="152298" y="44653"/>
                </a:lnTo>
                <a:close/>
              </a:path>
              <a:path w="754380" h="102870">
                <a:moveTo>
                  <a:pt x="88849" y="0"/>
                </a:moveTo>
                <a:lnTo>
                  <a:pt x="87121" y="190"/>
                </a:lnTo>
                <a:lnTo>
                  <a:pt x="0" y="51003"/>
                </a:lnTo>
                <a:lnTo>
                  <a:pt x="88633" y="102704"/>
                </a:lnTo>
                <a:lnTo>
                  <a:pt x="92519" y="101688"/>
                </a:lnTo>
                <a:lnTo>
                  <a:pt x="96050" y="95630"/>
                </a:lnTo>
                <a:lnTo>
                  <a:pt x="95034" y="91744"/>
                </a:lnTo>
                <a:lnTo>
                  <a:pt x="36093" y="57353"/>
                </a:lnTo>
                <a:lnTo>
                  <a:pt x="50698" y="57353"/>
                </a:lnTo>
                <a:lnTo>
                  <a:pt x="50698" y="44653"/>
                </a:lnTo>
                <a:lnTo>
                  <a:pt x="36093" y="44653"/>
                </a:lnTo>
                <a:lnTo>
                  <a:pt x="95034" y="10274"/>
                </a:lnTo>
                <a:lnTo>
                  <a:pt x="96050" y="6388"/>
                </a:lnTo>
                <a:lnTo>
                  <a:pt x="93408" y="1841"/>
                </a:lnTo>
                <a:lnTo>
                  <a:pt x="91986" y="825"/>
                </a:lnTo>
                <a:lnTo>
                  <a:pt x="88849" y="0"/>
                </a:lnTo>
                <a:close/>
              </a:path>
              <a:path w="754380" h="102870">
                <a:moveTo>
                  <a:pt x="101498" y="44653"/>
                </a:moveTo>
                <a:lnTo>
                  <a:pt x="63398" y="44653"/>
                </a:lnTo>
                <a:lnTo>
                  <a:pt x="63398" y="57353"/>
                </a:lnTo>
                <a:lnTo>
                  <a:pt x="101498" y="57353"/>
                </a:lnTo>
                <a:lnTo>
                  <a:pt x="101498" y="44653"/>
                </a:lnTo>
                <a:close/>
              </a:path>
            </a:pathLst>
          </a:custGeom>
          <a:solidFill>
            <a:srgbClr val="1F497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 txBox="1"/>
          <p:nvPr/>
        </p:nvSpPr>
        <p:spPr>
          <a:xfrm>
            <a:off x="791582" y="3048317"/>
            <a:ext cx="99377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887730" algn="l"/>
              </a:tabLst>
            </a:pPr>
            <a:r>
              <a:rPr sz="1400" spc="-55" dirty="0">
                <a:latin typeface="Arial"/>
                <a:cs typeface="Arial"/>
              </a:rPr>
              <a:t>a	</a:t>
            </a:r>
            <a:r>
              <a:rPr sz="2100" spc="-82" baseline="1984" dirty="0">
                <a:latin typeface="Arial"/>
                <a:cs typeface="Arial"/>
              </a:rPr>
              <a:t>a</a:t>
            </a:r>
            <a:endParaRPr sz="2100" baseline="1984">
              <a:latin typeface="Arial"/>
              <a:cs typeface="Arial"/>
            </a:endParaRPr>
          </a:p>
        </p:txBody>
      </p:sp>
      <p:sp>
        <p:nvSpPr>
          <p:cNvPr id="32" name="object 32"/>
          <p:cNvSpPr txBox="1"/>
          <p:nvPr/>
        </p:nvSpPr>
        <p:spPr>
          <a:xfrm>
            <a:off x="2506052" y="3044774"/>
            <a:ext cx="118110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55" dirty="0">
                <a:latin typeface="Arial"/>
                <a:cs typeface="Arial"/>
              </a:rPr>
              <a:t>a</a:t>
            </a:r>
            <a:endParaRPr sz="1400">
              <a:latin typeface="Arial"/>
              <a:cs typeface="Arial"/>
            </a:endParaRPr>
          </a:p>
        </p:txBody>
      </p:sp>
      <p:sp>
        <p:nvSpPr>
          <p:cNvPr id="33" name="object 33"/>
          <p:cNvSpPr/>
          <p:nvPr/>
        </p:nvSpPr>
        <p:spPr>
          <a:xfrm>
            <a:off x="651202" y="2227452"/>
            <a:ext cx="132715" cy="288290"/>
          </a:xfrm>
          <a:custGeom>
            <a:avLst/>
            <a:gdLst/>
            <a:ahLst/>
            <a:cxnLst/>
            <a:rect l="l" t="t" r="r" b="b"/>
            <a:pathLst>
              <a:path w="132715" h="288289">
                <a:moveTo>
                  <a:pt x="15933" y="157695"/>
                </a:moveTo>
                <a:lnTo>
                  <a:pt x="2301" y="165658"/>
                </a:lnTo>
                <a:lnTo>
                  <a:pt x="0" y="174396"/>
                </a:lnTo>
                <a:lnTo>
                  <a:pt x="66321" y="288099"/>
                </a:lnTo>
                <a:lnTo>
                  <a:pt x="113689" y="206895"/>
                </a:lnTo>
                <a:lnTo>
                  <a:pt x="52034" y="206895"/>
                </a:lnTo>
                <a:lnTo>
                  <a:pt x="24682" y="160007"/>
                </a:lnTo>
                <a:lnTo>
                  <a:pt x="15933" y="157695"/>
                </a:lnTo>
                <a:close/>
              </a:path>
              <a:path w="132715" h="288289">
                <a:moveTo>
                  <a:pt x="80610" y="0"/>
                </a:moveTo>
                <a:lnTo>
                  <a:pt x="52035" y="0"/>
                </a:lnTo>
                <a:lnTo>
                  <a:pt x="52034" y="206895"/>
                </a:lnTo>
                <a:lnTo>
                  <a:pt x="80610" y="206895"/>
                </a:lnTo>
                <a:lnTo>
                  <a:pt x="80610" y="0"/>
                </a:lnTo>
                <a:close/>
              </a:path>
              <a:path w="132715" h="288289">
                <a:moveTo>
                  <a:pt x="116711" y="157695"/>
                </a:moveTo>
                <a:lnTo>
                  <a:pt x="107963" y="160007"/>
                </a:lnTo>
                <a:lnTo>
                  <a:pt x="80610" y="206895"/>
                </a:lnTo>
                <a:lnTo>
                  <a:pt x="113689" y="206895"/>
                </a:lnTo>
                <a:lnTo>
                  <a:pt x="132646" y="174396"/>
                </a:lnTo>
                <a:lnTo>
                  <a:pt x="130343" y="165658"/>
                </a:lnTo>
                <a:lnTo>
                  <a:pt x="116711" y="157695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822516" y="2229840"/>
            <a:ext cx="132715" cy="288290"/>
          </a:xfrm>
          <a:custGeom>
            <a:avLst/>
            <a:gdLst/>
            <a:ahLst/>
            <a:cxnLst/>
            <a:rect l="l" t="t" r="r" b="b"/>
            <a:pathLst>
              <a:path w="132715" h="288289">
                <a:moveTo>
                  <a:pt x="15934" y="157708"/>
                </a:moveTo>
                <a:lnTo>
                  <a:pt x="2302" y="165658"/>
                </a:lnTo>
                <a:lnTo>
                  <a:pt x="0" y="174409"/>
                </a:lnTo>
                <a:lnTo>
                  <a:pt x="66323" y="288099"/>
                </a:lnTo>
                <a:lnTo>
                  <a:pt x="113694" y="206895"/>
                </a:lnTo>
                <a:lnTo>
                  <a:pt x="52035" y="206895"/>
                </a:lnTo>
                <a:lnTo>
                  <a:pt x="24682" y="160007"/>
                </a:lnTo>
                <a:lnTo>
                  <a:pt x="15934" y="157708"/>
                </a:lnTo>
                <a:close/>
              </a:path>
              <a:path w="132715" h="288289">
                <a:moveTo>
                  <a:pt x="80611" y="0"/>
                </a:moveTo>
                <a:lnTo>
                  <a:pt x="52036" y="0"/>
                </a:lnTo>
                <a:lnTo>
                  <a:pt x="52035" y="206895"/>
                </a:lnTo>
                <a:lnTo>
                  <a:pt x="80610" y="206895"/>
                </a:lnTo>
                <a:lnTo>
                  <a:pt x="80611" y="0"/>
                </a:lnTo>
                <a:close/>
              </a:path>
              <a:path w="132715" h="288289">
                <a:moveTo>
                  <a:pt x="116712" y="157708"/>
                </a:moveTo>
                <a:lnTo>
                  <a:pt x="107965" y="160007"/>
                </a:lnTo>
                <a:lnTo>
                  <a:pt x="80610" y="206895"/>
                </a:lnTo>
                <a:lnTo>
                  <a:pt x="113694" y="206895"/>
                </a:lnTo>
                <a:lnTo>
                  <a:pt x="132646" y="174409"/>
                </a:lnTo>
                <a:lnTo>
                  <a:pt x="130345" y="165658"/>
                </a:lnTo>
                <a:lnTo>
                  <a:pt x="116712" y="1577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306150" y="2233790"/>
            <a:ext cx="132715" cy="288290"/>
          </a:xfrm>
          <a:custGeom>
            <a:avLst/>
            <a:gdLst/>
            <a:ahLst/>
            <a:cxnLst/>
            <a:rect l="l" t="t" r="r" b="b"/>
            <a:pathLst>
              <a:path w="132715" h="288289">
                <a:moveTo>
                  <a:pt x="15934" y="157695"/>
                </a:moveTo>
                <a:lnTo>
                  <a:pt x="2302" y="165658"/>
                </a:lnTo>
                <a:lnTo>
                  <a:pt x="0" y="174396"/>
                </a:lnTo>
                <a:lnTo>
                  <a:pt x="66323" y="288099"/>
                </a:lnTo>
                <a:lnTo>
                  <a:pt x="113689" y="206895"/>
                </a:lnTo>
                <a:lnTo>
                  <a:pt x="52035" y="206895"/>
                </a:lnTo>
                <a:lnTo>
                  <a:pt x="24682" y="160007"/>
                </a:lnTo>
                <a:lnTo>
                  <a:pt x="15934" y="157695"/>
                </a:lnTo>
                <a:close/>
              </a:path>
              <a:path w="132715" h="288289">
                <a:moveTo>
                  <a:pt x="80611" y="0"/>
                </a:moveTo>
                <a:lnTo>
                  <a:pt x="52036" y="0"/>
                </a:lnTo>
                <a:lnTo>
                  <a:pt x="52035" y="206895"/>
                </a:lnTo>
                <a:lnTo>
                  <a:pt x="80610" y="206895"/>
                </a:lnTo>
                <a:lnTo>
                  <a:pt x="80611" y="0"/>
                </a:lnTo>
                <a:close/>
              </a:path>
              <a:path w="132715" h="288289">
                <a:moveTo>
                  <a:pt x="116713" y="157695"/>
                </a:moveTo>
                <a:lnTo>
                  <a:pt x="107963" y="160007"/>
                </a:lnTo>
                <a:lnTo>
                  <a:pt x="80610" y="206895"/>
                </a:lnTo>
                <a:lnTo>
                  <a:pt x="113689" y="206895"/>
                </a:lnTo>
                <a:lnTo>
                  <a:pt x="132646" y="174396"/>
                </a:lnTo>
                <a:lnTo>
                  <a:pt x="130343" y="165658"/>
                </a:lnTo>
                <a:lnTo>
                  <a:pt x="116713" y="157695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481617" y="2229840"/>
            <a:ext cx="132715" cy="288290"/>
          </a:xfrm>
          <a:custGeom>
            <a:avLst/>
            <a:gdLst/>
            <a:ahLst/>
            <a:cxnLst/>
            <a:rect l="l" t="t" r="r" b="b"/>
            <a:pathLst>
              <a:path w="132715" h="288289">
                <a:moveTo>
                  <a:pt x="15933" y="157708"/>
                </a:moveTo>
                <a:lnTo>
                  <a:pt x="2302" y="165658"/>
                </a:lnTo>
                <a:lnTo>
                  <a:pt x="0" y="174409"/>
                </a:lnTo>
                <a:lnTo>
                  <a:pt x="66323" y="288099"/>
                </a:lnTo>
                <a:lnTo>
                  <a:pt x="113694" y="206895"/>
                </a:lnTo>
                <a:lnTo>
                  <a:pt x="52035" y="206895"/>
                </a:lnTo>
                <a:lnTo>
                  <a:pt x="24682" y="160007"/>
                </a:lnTo>
                <a:lnTo>
                  <a:pt x="15933" y="157708"/>
                </a:lnTo>
                <a:close/>
              </a:path>
              <a:path w="132715" h="288289">
                <a:moveTo>
                  <a:pt x="80611" y="0"/>
                </a:moveTo>
                <a:lnTo>
                  <a:pt x="52036" y="0"/>
                </a:lnTo>
                <a:lnTo>
                  <a:pt x="52035" y="206895"/>
                </a:lnTo>
                <a:lnTo>
                  <a:pt x="80610" y="206895"/>
                </a:lnTo>
                <a:lnTo>
                  <a:pt x="80611" y="0"/>
                </a:lnTo>
                <a:close/>
              </a:path>
              <a:path w="132715" h="288289">
                <a:moveTo>
                  <a:pt x="116712" y="157708"/>
                </a:moveTo>
                <a:lnTo>
                  <a:pt x="107963" y="160007"/>
                </a:lnTo>
                <a:lnTo>
                  <a:pt x="80610" y="206895"/>
                </a:lnTo>
                <a:lnTo>
                  <a:pt x="113694" y="206895"/>
                </a:lnTo>
                <a:lnTo>
                  <a:pt x="132646" y="174409"/>
                </a:lnTo>
                <a:lnTo>
                  <a:pt x="130343" y="165658"/>
                </a:lnTo>
                <a:lnTo>
                  <a:pt x="116712" y="157708"/>
                </a:lnTo>
                <a:close/>
              </a:path>
            </a:pathLst>
          </a:custGeom>
          <a:solidFill>
            <a:srgbClr val="FF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72473" y="2486025"/>
            <a:ext cx="3924300" cy="76200"/>
          </a:xfrm>
          <a:custGeom>
            <a:avLst/>
            <a:gdLst/>
            <a:ahLst/>
            <a:cxnLst/>
            <a:rect l="l" t="t" r="r" b="b"/>
            <a:pathLst>
              <a:path w="3924300" h="76200">
                <a:moveTo>
                  <a:pt x="3847774" y="0"/>
                </a:moveTo>
                <a:lnTo>
                  <a:pt x="3847774" y="33337"/>
                </a:lnTo>
                <a:lnTo>
                  <a:pt x="0" y="33337"/>
                </a:lnTo>
                <a:lnTo>
                  <a:pt x="0" y="42862"/>
                </a:lnTo>
                <a:lnTo>
                  <a:pt x="3847774" y="42862"/>
                </a:lnTo>
                <a:lnTo>
                  <a:pt x="3847774" y="76200"/>
                </a:lnTo>
                <a:lnTo>
                  <a:pt x="3923974" y="38100"/>
                </a:lnTo>
                <a:lnTo>
                  <a:pt x="384777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 txBox="1"/>
          <p:nvPr/>
        </p:nvSpPr>
        <p:spPr>
          <a:xfrm>
            <a:off x="105374" y="1654961"/>
            <a:ext cx="1658620" cy="61912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06375" marR="5080" indent="-194310">
              <a:lnSpc>
                <a:spcPct val="121700"/>
              </a:lnSpc>
              <a:spcBef>
                <a:spcPts val="100"/>
              </a:spcBef>
            </a:pPr>
            <a:r>
              <a:rPr sz="1600" spc="-20" dirty="0">
                <a:latin typeface="Arial"/>
                <a:cs typeface="Arial"/>
              </a:rPr>
              <a:t>Short </a:t>
            </a:r>
            <a:r>
              <a:rPr sz="1600" spc="-25" dirty="0">
                <a:latin typeface="Arial"/>
                <a:cs typeface="Arial"/>
              </a:rPr>
              <a:t>offset, </a:t>
            </a:r>
            <a:r>
              <a:rPr sz="1600" spc="-15" dirty="0">
                <a:latin typeface="Arial"/>
                <a:cs typeface="Arial"/>
              </a:rPr>
              <a:t>a=4m  </a:t>
            </a:r>
            <a:r>
              <a:rPr sz="1600" spc="-60" dirty="0">
                <a:solidFill>
                  <a:srgbClr val="FF0000"/>
                </a:solidFill>
                <a:latin typeface="Arial"/>
                <a:cs typeface="Arial"/>
              </a:rPr>
              <a:t>A </a:t>
            </a:r>
            <a:r>
              <a:rPr sz="2400" baseline="1736" dirty="0">
                <a:solidFill>
                  <a:srgbClr val="FF0000"/>
                </a:solidFill>
                <a:latin typeface="Arial"/>
                <a:cs typeface="Arial"/>
              </a:rPr>
              <a:t>B</a:t>
            </a:r>
            <a:r>
              <a:rPr sz="2400" spc="-142" baseline="1736" dirty="0">
                <a:solidFill>
                  <a:srgbClr val="FF0000"/>
                </a:solidFill>
                <a:latin typeface="Arial"/>
                <a:cs typeface="Arial"/>
              </a:rPr>
              <a:t> </a:t>
            </a:r>
            <a:r>
              <a:rPr sz="2400" spc="75" baseline="1736" dirty="0">
                <a:latin typeface="Arial"/>
                <a:cs typeface="Arial"/>
              </a:rPr>
              <a:t>MN</a:t>
            </a:r>
            <a:endParaRPr sz="2400" baseline="1736">
              <a:latin typeface="Arial"/>
              <a:cs typeface="Arial"/>
            </a:endParaRPr>
          </a:p>
        </p:txBody>
      </p:sp>
      <p:sp>
        <p:nvSpPr>
          <p:cNvPr id="39" name="object 3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28</a:t>
            </a:fld>
            <a:endParaRPr spc="-5" dirty="0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01469" y="335090"/>
            <a:ext cx="594106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/>
              <a:t>Summary: </a:t>
            </a:r>
            <a:r>
              <a:rPr sz="3200" spc="-55" dirty="0"/>
              <a:t>Soundings </a:t>
            </a:r>
            <a:r>
              <a:rPr sz="3200" spc="-45" dirty="0"/>
              <a:t>and</a:t>
            </a:r>
            <a:r>
              <a:rPr sz="3200" spc="70" dirty="0"/>
              <a:t> </a:t>
            </a:r>
            <a:r>
              <a:rPr sz="3200" spc="-95" dirty="0"/>
              <a:t>Profiles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1781949" y="1113396"/>
            <a:ext cx="54978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4479925" algn="l"/>
              </a:tabLst>
            </a:pPr>
            <a:r>
              <a:rPr sz="2000" b="1" spc="-20" dirty="0">
                <a:latin typeface="Arial"/>
                <a:cs typeface="Arial"/>
              </a:rPr>
              <a:t>So</a:t>
            </a:r>
            <a:r>
              <a:rPr sz="2000" b="1" spc="-25" dirty="0">
                <a:latin typeface="Arial"/>
                <a:cs typeface="Arial"/>
              </a:rPr>
              <a:t>und</a:t>
            </a:r>
            <a:r>
              <a:rPr sz="2000" b="1" spc="-45" dirty="0">
                <a:latin typeface="Arial"/>
                <a:cs typeface="Arial"/>
              </a:rPr>
              <a:t>i</a:t>
            </a:r>
            <a:r>
              <a:rPr sz="2000" b="1" spc="-20" dirty="0">
                <a:latin typeface="Arial"/>
                <a:cs typeface="Arial"/>
              </a:rPr>
              <a:t>ng</a:t>
            </a:r>
            <a:r>
              <a:rPr sz="2000" b="1" dirty="0">
                <a:latin typeface="Arial"/>
                <a:cs typeface="Arial"/>
              </a:rPr>
              <a:t>	</a:t>
            </a:r>
            <a:r>
              <a:rPr sz="2000" b="1" spc="-5" dirty="0">
                <a:latin typeface="Arial"/>
                <a:cs typeface="Arial"/>
              </a:rPr>
              <a:t>P</a:t>
            </a:r>
            <a:r>
              <a:rPr sz="2000" b="1" spc="-45" dirty="0">
                <a:latin typeface="Arial"/>
                <a:cs typeface="Arial"/>
              </a:rPr>
              <a:t>r</a:t>
            </a:r>
            <a:r>
              <a:rPr sz="2000" b="1" dirty="0">
                <a:latin typeface="Arial"/>
                <a:cs typeface="Arial"/>
              </a:rPr>
              <a:t>o</a:t>
            </a:r>
            <a:r>
              <a:rPr sz="2000" b="1" spc="-5" dirty="0">
                <a:latin typeface="Arial"/>
                <a:cs typeface="Arial"/>
              </a:rPr>
              <a:t>f</a:t>
            </a:r>
            <a:r>
              <a:rPr sz="2000" b="1" spc="-45" dirty="0">
                <a:latin typeface="Arial"/>
                <a:cs typeface="Arial"/>
              </a:rPr>
              <a:t>ili</a:t>
            </a:r>
            <a:r>
              <a:rPr sz="2000" b="1" spc="-40" dirty="0">
                <a:latin typeface="Arial"/>
                <a:cs typeface="Arial"/>
              </a:rPr>
              <a:t>n</a:t>
            </a:r>
            <a:r>
              <a:rPr sz="2000" b="1" dirty="0">
                <a:latin typeface="Arial"/>
                <a:cs typeface="Arial"/>
              </a:rPr>
              <a:t>g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077470" y="2990558"/>
            <a:ext cx="2492670" cy="685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812779" y="3018689"/>
            <a:ext cx="2492670" cy="6852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711259" y="2271001"/>
            <a:ext cx="1230630" cy="304800"/>
          </a:xfrm>
          <a:custGeom>
            <a:avLst/>
            <a:gdLst/>
            <a:ahLst/>
            <a:cxnLst/>
            <a:rect l="l" t="t" r="r" b="b"/>
            <a:pathLst>
              <a:path w="1230629" h="304800">
                <a:moveTo>
                  <a:pt x="1010361" y="0"/>
                </a:moveTo>
                <a:lnTo>
                  <a:pt x="1010361" y="110058"/>
                </a:lnTo>
                <a:lnTo>
                  <a:pt x="0" y="110058"/>
                </a:lnTo>
                <a:lnTo>
                  <a:pt x="0" y="194729"/>
                </a:lnTo>
                <a:lnTo>
                  <a:pt x="1010361" y="194729"/>
                </a:lnTo>
                <a:lnTo>
                  <a:pt x="1010361" y="304800"/>
                </a:lnTo>
                <a:lnTo>
                  <a:pt x="1230490" y="152400"/>
                </a:lnTo>
                <a:lnTo>
                  <a:pt x="1010361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2711259" y="2271001"/>
            <a:ext cx="1230630" cy="304800"/>
          </a:xfrm>
          <a:custGeom>
            <a:avLst/>
            <a:gdLst/>
            <a:ahLst/>
            <a:cxnLst/>
            <a:rect l="l" t="t" r="r" b="b"/>
            <a:pathLst>
              <a:path w="1230629" h="304800">
                <a:moveTo>
                  <a:pt x="0" y="110066"/>
                </a:moveTo>
                <a:lnTo>
                  <a:pt x="1010360" y="110066"/>
                </a:lnTo>
                <a:lnTo>
                  <a:pt x="1010360" y="0"/>
                </a:lnTo>
                <a:lnTo>
                  <a:pt x="1230490" y="152400"/>
                </a:lnTo>
                <a:lnTo>
                  <a:pt x="1010360" y="304800"/>
                </a:lnTo>
                <a:lnTo>
                  <a:pt x="1010360" y="194734"/>
                </a:lnTo>
                <a:lnTo>
                  <a:pt x="0" y="194734"/>
                </a:lnTo>
                <a:lnTo>
                  <a:pt x="0" y="110066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41353" y="2271001"/>
            <a:ext cx="1230630" cy="304800"/>
          </a:xfrm>
          <a:custGeom>
            <a:avLst/>
            <a:gdLst/>
            <a:ahLst/>
            <a:cxnLst/>
            <a:rect l="l" t="t" r="r" b="b"/>
            <a:pathLst>
              <a:path w="1230630" h="304800">
                <a:moveTo>
                  <a:pt x="220131" y="0"/>
                </a:moveTo>
                <a:lnTo>
                  <a:pt x="0" y="152400"/>
                </a:lnTo>
                <a:lnTo>
                  <a:pt x="220131" y="304800"/>
                </a:lnTo>
                <a:lnTo>
                  <a:pt x="220131" y="194729"/>
                </a:lnTo>
                <a:lnTo>
                  <a:pt x="1230486" y="194729"/>
                </a:lnTo>
                <a:lnTo>
                  <a:pt x="1230486" y="110058"/>
                </a:lnTo>
                <a:lnTo>
                  <a:pt x="220131" y="110058"/>
                </a:lnTo>
                <a:lnTo>
                  <a:pt x="220131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741349" y="2271001"/>
            <a:ext cx="1230630" cy="304800"/>
          </a:xfrm>
          <a:custGeom>
            <a:avLst/>
            <a:gdLst/>
            <a:ahLst/>
            <a:cxnLst/>
            <a:rect l="l" t="t" r="r" b="b"/>
            <a:pathLst>
              <a:path w="1230630" h="304800">
                <a:moveTo>
                  <a:pt x="1230490" y="194734"/>
                </a:moveTo>
                <a:lnTo>
                  <a:pt x="220130" y="194734"/>
                </a:lnTo>
                <a:lnTo>
                  <a:pt x="220130" y="304800"/>
                </a:lnTo>
                <a:lnTo>
                  <a:pt x="0" y="152400"/>
                </a:lnTo>
                <a:lnTo>
                  <a:pt x="220130" y="0"/>
                </a:lnTo>
                <a:lnTo>
                  <a:pt x="220130" y="110066"/>
                </a:lnTo>
                <a:lnTo>
                  <a:pt x="1230490" y="110066"/>
                </a:lnTo>
                <a:lnTo>
                  <a:pt x="1230490" y="194734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85449" y="1513700"/>
            <a:ext cx="4168140" cy="4665345"/>
          </a:xfrm>
          <a:prstGeom prst="rect">
            <a:avLst/>
          </a:prstGeom>
          <a:ln w="9525">
            <a:solidFill>
              <a:srgbClr val="D9D9D9"/>
            </a:solidFill>
          </a:ln>
        </p:spPr>
        <p:txBody>
          <a:bodyPr vert="horz" wrap="square" lIns="0" tIns="24574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935"/>
              </a:spcBef>
            </a:pPr>
            <a:r>
              <a:rPr sz="2000" spc="-40" dirty="0">
                <a:latin typeface="Arial"/>
                <a:cs typeface="Arial"/>
              </a:rPr>
              <a:t>Expand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5597728" y="2271001"/>
            <a:ext cx="2453640" cy="304800"/>
          </a:xfrm>
          <a:custGeom>
            <a:avLst/>
            <a:gdLst/>
            <a:ahLst/>
            <a:cxnLst/>
            <a:rect l="l" t="t" r="r" b="b"/>
            <a:pathLst>
              <a:path w="2453640" h="304800">
                <a:moveTo>
                  <a:pt x="2232888" y="0"/>
                </a:moveTo>
                <a:lnTo>
                  <a:pt x="2232888" y="110070"/>
                </a:lnTo>
                <a:lnTo>
                  <a:pt x="0" y="110070"/>
                </a:lnTo>
                <a:lnTo>
                  <a:pt x="0" y="194729"/>
                </a:lnTo>
                <a:lnTo>
                  <a:pt x="2232888" y="194729"/>
                </a:lnTo>
                <a:lnTo>
                  <a:pt x="2232888" y="304800"/>
                </a:lnTo>
                <a:lnTo>
                  <a:pt x="2453017" y="152400"/>
                </a:lnTo>
                <a:lnTo>
                  <a:pt x="2232888" y="0"/>
                </a:lnTo>
                <a:close/>
              </a:path>
            </a:pathLst>
          </a:custGeom>
          <a:solidFill>
            <a:srgbClr val="BFBF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597728" y="2271001"/>
            <a:ext cx="2453640" cy="304800"/>
          </a:xfrm>
          <a:custGeom>
            <a:avLst/>
            <a:gdLst/>
            <a:ahLst/>
            <a:cxnLst/>
            <a:rect l="l" t="t" r="r" b="b"/>
            <a:pathLst>
              <a:path w="2453640" h="304800">
                <a:moveTo>
                  <a:pt x="0" y="110067"/>
                </a:moveTo>
                <a:lnTo>
                  <a:pt x="2232891" y="110067"/>
                </a:lnTo>
                <a:lnTo>
                  <a:pt x="2232891" y="0"/>
                </a:lnTo>
                <a:lnTo>
                  <a:pt x="2453021" y="152400"/>
                </a:lnTo>
                <a:lnTo>
                  <a:pt x="2232891" y="304800"/>
                </a:lnTo>
                <a:lnTo>
                  <a:pt x="2232891" y="194733"/>
                </a:lnTo>
                <a:lnTo>
                  <a:pt x="0" y="194733"/>
                </a:lnTo>
                <a:lnTo>
                  <a:pt x="0" y="110067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4681169" y="1513700"/>
            <a:ext cx="4168140" cy="4665345"/>
          </a:xfrm>
          <a:prstGeom prst="rect">
            <a:avLst/>
          </a:prstGeom>
          <a:ln w="9525">
            <a:solidFill>
              <a:srgbClr val="D9D9D9"/>
            </a:solidFill>
          </a:ln>
        </p:spPr>
        <p:txBody>
          <a:bodyPr vert="horz" wrap="square" lIns="0" tIns="254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20"/>
              </a:spcBef>
            </a:pPr>
            <a:endParaRPr sz="1850">
              <a:latin typeface="Times New Roman"/>
              <a:cs typeface="Times New Roman"/>
            </a:endParaRPr>
          </a:p>
          <a:p>
            <a:pPr algn="ctr">
              <a:lnSpc>
                <a:spcPct val="100000"/>
              </a:lnSpc>
            </a:pPr>
            <a:r>
              <a:rPr sz="2000" spc="-80" dirty="0">
                <a:latin typeface="Arial"/>
                <a:cs typeface="Arial"/>
              </a:rPr>
              <a:t>Translate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812779" y="4110662"/>
            <a:ext cx="3883787" cy="172079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741352" y="4064537"/>
            <a:ext cx="3144215" cy="211449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29</a:t>
            </a:fld>
            <a:endParaRPr spc="-5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3563340" y="1385709"/>
            <a:ext cx="22117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65" dirty="0">
                <a:latin typeface="Arial"/>
                <a:cs typeface="Arial"/>
              </a:rPr>
              <a:t>Water </a:t>
            </a:r>
            <a:r>
              <a:rPr sz="2000" spc="-35" dirty="0">
                <a:latin typeface="Arial"/>
                <a:cs typeface="Arial"/>
              </a:rPr>
              <a:t>inflow </a:t>
            </a:r>
            <a:r>
              <a:rPr sz="2000" spc="-60" dirty="0">
                <a:latin typeface="Arial"/>
                <a:cs typeface="Arial"/>
              </a:rPr>
              <a:t>in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mine</a:t>
            </a:r>
            <a:endParaRPr sz="20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3614585" y="1789188"/>
            <a:ext cx="1683410" cy="226894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357696" y="1490523"/>
            <a:ext cx="13068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Arial"/>
                <a:cs typeface="Arial"/>
              </a:rPr>
              <a:t>Oil </a:t>
            </a:r>
            <a:r>
              <a:rPr sz="2000" spc="-30" dirty="0">
                <a:latin typeface="Arial"/>
                <a:cs typeface="Arial"/>
              </a:rPr>
              <a:t>and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Gas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289283" y="4502379"/>
            <a:ext cx="1456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Arial"/>
                <a:cs typeface="Arial"/>
              </a:rPr>
              <a:t>G</a:t>
            </a:r>
            <a:r>
              <a:rPr sz="2000" spc="-80" dirty="0">
                <a:latin typeface="Arial"/>
                <a:cs typeface="Arial"/>
              </a:rPr>
              <a:t>r</a:t>
            </a:r>
            <a:r>
              <a:rPr sz="2000" spc="-10" dirty="0">
                <a:latin typeface="Arial"/>
                <a:cs typeface="Arial"/>
              </a:rPr>
              <a:t>o</a:t>
            </a:r>
            <a:r>
              <a:rPr sz="2000" spc="-40" dirty="0">
                <a:latin typeface="Arial"/>
                <a:cs typeface="Arial"/>
              </a:rPr>
              <a:t>un</a:t>
            </a:r>
            <a:r>
              <a:rPr sz="2000" spc="35" dirty="0">
                <a:latin typeface="Arial"/>
                <a:cs typeface="Arial"/>
              </a:rPr>
              <a:t>d</a:t>
            </a:r>
            <a:r>
              <a:rPr sz="2000" spc="-20" dirty="0">
                <a:latin typeface="Arial"/>
                <a:cs typeface="Arial"/>
              </a:rPr>
              <a:t>w</a:t>
            </a:r>
            <a:r>
              <a:rPr sz="2000" spc="-25" dirty="0">
                <a:latin typeface="Arial"/>
                <a:cs typeface="Arial"/>
              </a:rPr>
              <a:t>a</a:t>
            </a:r>
            <a:r>
              <a:rPr sz="2000" spc="30" dirty="0">
                <a:latin typeface="Arial"/>
                <a:cs typeface="Arial"/>
              </a:rPr>
              <a:t>t</a:t>
            </a:r>
            <a:r>
              <a:rPr sz="2000" spc="-80" dirty="0">
                <a:latin typeface="Arial"/>
                <a:cs typeface="Arial"/>
              </a:rPr>
              <a:t>e</a:t>
            </a:r>
            <a:r>
              <a:rPr sz="2000" spc="-40" dirty="0">
                <a:latin typeface="Arial"/>
                <a:cs typeface="Arial"/>
              </a:rPr>
              <a:t>r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689226" y="1344689"/>
            <a:ext cx="885825" cy="3149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900" spc="-75" dirty="0">
                <a:latin typeface="Arial"/>
                <a:cs typeface="Arial"/>
              </a:rPr>
              <a:t>M</a:t>
            </a:r>
            <a:r>
              <a:rPr sz="1900" spc="-25" dirty="0">
                <a:latin typeface="Arial"/>
                <a:cs typeface="Arial"/>
              </a:rPr>
              <a:t>i</a:t>
            </a:r>
            <a:r>
              <a:rPr sz="1900" spc="-40" dirty="0">
                <a:latin typeface="Arial"/>
                <a:cs typeface="Arial"/>
              </a:rPr>
              <a:t>n</a:t>
            </a:r>
            <a:r>
              <a:rPr sz="1900" spc="-75" dirty="0">
                <a:latin typeface="Arial"/>
                <a:cs typeface="Arial"/>
              </a:rPr>
              <a:t>e</a:t>
            </a:r>
            <a:r>
              <a:rPr sz="1900" spc="-35" dirty="0">
                <a:latin typeface="Arial"/>
                <a:cs typeface="Arial"/>
              </a:rPr>
              <a:t>r</a:t>
            </a:r>
            <a:r>
              <a:rPr sz="1900" spc="-75" dirty="0">
                <a:latin typeface="Arial"/>
                <a:cs typeface="Arial"/>
              </a:rPr>
              <a:t>a</a:t>
            </a:r>
            <a:r>
              <a:rPr sz="1900" spc="-80" dirty="0">
                <a:latin typeface="Arial"/>
                <a:cs typeface="Arial"/>
              </a:rPr>
              <a:t>l</a:t>
            </a:r>
            <a:r>
              <a:rPr sz="1900" spc="-40" dirty="0">
                <a:latin typeface="Arial"/>
                <a:cs typeface="Arial"/>
              </a:rPr>
              <a:t>s</a:t>
            </a:r>
            <a:endParaRPr sz="190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877761" y="3864140"/>
            <a:ext cx="145732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latin typeface="Arial"/>
                <a:cs typeface="Arial"/>
              </a:rPr>
              <a:t>Geotechnical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title"/>
          </p:nvPr>
        </p:nvSpPr>
        <p:spPr>
          <a:xfrm>
            <a:off x="3606800" y="319849"/>
            <a:ext cx="19304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55" dirty="0"/>
              <a:t>Motivation</a:t>
            </a:r>
          </a:p>
        </p:txBody>
      </p:sp>
      <p:sp>
        <p:nvSpPr>
          <p:cNvPr id="9" name="object 9"/>
          <p:cNvSpPr/>
          <p:nvPr/>
        </p:nvSpPr>
        <p:spPr>
          <a:xfrm>
            <a:off x="675866" y="1699526"/>
            <a:ext cx="2622207" cy="180276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859307" y="4212455"/>
            <a:ext cx="2255316" cy="177057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122849" y="4814818"/>
            <a:ext cx="3525405" cy="127866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6301816" y="1893493"/>
            <a:ext cx="2099561" cy="2094885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84552" y="6435547"/>
            <a:ext cx="13589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3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52725" y="335090"/>
            <a:ext cx="36379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/>
              <a:t>Basic </a:t>
            </a:r>
            <a:r>
              <a:rPr sz="3200" spc="-105" dirty="0"/>
              <a:t>Survey</a:t>
            </a:r>
            <a:r>
              <a:rPr sz="3200" spc="-15" dirty="0"/>
              <a:t> </a:t>
            </a:r>
            <a:r>
              <a:rPr sz="3200" spc="-45" dirty="0"/>
              <a:t>Setups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390827" y="4928932"/>
            <a:ext cx="2833878" cy="6297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5361909" y="3572220"/>
            <a:ext cx="2833878" cy="620210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318818" y="2204062"/>
            <a:ext cx="2833878" cy="62021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998343" y="4907229"/>
            <a:ext cx="2833878" cy="68700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98343" y="3505428"/>
            <a:ext cx="2833878" cy="68700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998343" y="2137270"/>
            <a:ext cx="2833878" cy="68700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1057998" y="1800745"/>
            <a:ext cx="78422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114" dirty="0">
                <a:latin typeface="Arial"/>
                <a:cs typeface="Arial"/>
              </a:rPr>
              <a:t>W</a:t>
            </a:r>
            <a:r>
              <a:rPr sz="1800" spc="-50" dirty="0">
                <a:latin typeface="Arial"/>
                <a:cs typeface="Arial"/>
              </a:rPr>
              <a:t>e</a:t>
            </a:r>
            <a:r>
              <a:rPr sz="1800" spc="-40" dirty="0">
                <a:latin typeface="Arial"/>
                <a:cs typeface="Arial"/>
              </a:rPr>
              <a:t>nn</a:t>
            </a:r>
            <a:r>
              <a:rPr sz="1800" spc="-70" dirty="0">
                <a:latin typeface="Arial"/>
                <a:cs typeface="Arial"/>
              </a:rPr>
              <a:t>e</a:t>
            </a:r>
            <a:r>
              <a:rPr sz="1800" spc="-35" dirty="0">
                <a:latin typeface="Arial"/>
                <a:cs typeface="Arial"/>
              </a:rPr>
              <a:t>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1057998" y="3155315"/>
            <a:ext cx="14084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Sc</a:t>
            </a:r>
            <a:r>
              <a:rPr sz="1800" spc="-30" dirty="0">
                <a:latin typeface="Arial"/>
                <a:cs typeface="Arial"/>
              </a:rPr>
              <a:t>h</a:t>
            </a:r>
            <a:r>
              <a:rPr sz="1800" spc="-40" dirty="0">
                <a:latin typeface="Arial"/>
                <a:cs typeface="Arial"/>
              </a:rPr>
              <a:t>u</a:t>
            </a:r>
            <a:r>
              <a:rPr sz="1800" spc="-65" dirty="0">
                <a:latin typeface="Arial"/>
                <a:cs typeface="Arial"/>
              </a:rPr>
              <a:t>l</a:t>
            </a:r>
            <a:r>
              <a:rPr sz="1800" spc="-5" dirty="0">
                <a:latin typeface="Arial"/>
                <a:cs typeface="Arial"/>
              </a:rPr>
              <a:t>m</a:t>
            </a:r>
            <a:r>
              <a:rPr sz="1800" spc="35" dirty="0">
                <a:latin typeface="Arial"/>
                <a:cs typeface="Arial"/>
              </a:rPr>
              <a:t>b</a:t>
            </a:r>
            <a:r>
              <a:rPr sz="1800" spc="-65" dirty="0">
                <a:latin typeface="Arial"/>
                <a:cs typeface="Arial"/>
              </a:rPr>
              <a:t>e</a:t>
            </a:r>
            <a:r>
              <a:rPr sz="1800" spc="-45" dirty="0">
                <a:latin typeface="Arial"/>
                <a:cs typeface="Arial"/>
              </a:rPr>
              <a:t>r</a:t>
            </a:r>
            <a:r>
              <a:rPr sz="1800" spc="-10" dirty="0">
                <a:latin typeface="Arial"/>
                <a:cs typeface="Arial"/>
              </a:rPr>
              <a:t>g</a:t>
            </a:r>
            <a:r>
              <a:rPr sz="1800" spc="-50" dirty="0">
                <a:latin typeface="Arial"/>
                <a:cs typeface="Arial"/>
              </a:rPr>
              <a:t>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1057998" y="4518761"/>
            <a:ext cx="8699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Gradient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316054" y="1815985"/>
            <a:ext cx="9766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Pole-Pole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5316054" y="3170555"/>
            <a:ext cx="1163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Po</a:t>
            </a:r>
            <a:r>
              <a:rPr sz="1800" spc="-65" dirty="0">
                <a:latin typeface="Arial"/>
                <a:cs typeface="Arial"/>
              </a:rPr>
              <a:t>l</a:t>
            </a:r>
            <a:r>
              <a:rPr sz="1800" spc="-70" dirty="0">
                <a:latin typeface="Arial"/>
                <a:cs typeface="Arial"/>
              </a:rPr>
              <a:t>e</a:t>
            </a:r>
            <a:r>
              <a:rPr sz="1800" spc="6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Dip</a:t>
            </a:r>
            <a:r>
              <a:rPr sz="1800" spc="-35" dirty="0">
                <a:latin typeface="Arial"/>
                <a:cs typeface="Arial"/>
              </a:rPr>
              <a:t>o</a:t>
            </a:r>
            <a:r>
              <a:rPr sz="1800" spc="-70" dirty="0">
                <a:latin typeface="Arial"/>
                <a:cs typeface="Arial"/>
              </a:rPr>
              <a:t>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5316054" y="4534001"/>
            <a:ext cx="135128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Dipole-Dipole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4569853" y="1704924"/>
            <a:ext cx="0" cy="3982085"/>
          </a:xfrm>
          <a:custGeom>
            <a:avLst/>
            <a:gdLst/>
            <a:ahLst/>
            <a:cxnLst/>
            <a:rect l="l" t="t" r="r" b="b"/>
            <a:pathLst>
              <a:path h="3982085">
                <a:moveTo>
                  <a:pt x="0" y="0"/>
                </a:moveTo>
                <a:lnTo>
                  <a:pt x="0" y="3981780"/>
                </a:lnTo>
              </a:path>
            </a:pathLst>
          </a:custGeom>
          <a:ln w="3175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569853" y="1704924"/>
            <a:ext cx="0" cy="3982085"/>
          </a:xfrm>
          <a:custGeom>
            <a:avLst/>
            <a:gdLst/>
            <a:ahLst/>
            <a:cxnLst/>
            <a:rect l="l" t="t" r="r" b="b"/>
            <a:pathLst>
              <a:path h="3982085">
                <a:moveTo>
                  <a:pt x="0" y="0"/>
                </a:moveTo>
                <a:lnTo>
                  <a:pt x="1" y="3981782"/>
                </a:lnTo>
              </a:path>
            </a:pathLst>
          </a:custGeom>
          <a:ln w="285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12700" y="2910522"/>
            <a:ext cx="9057640" cy="0"/>
          </a:xfrm>
          <a:custGeom>
            <a:avLst/>
            <a:gdLst/>
            <a:ahLst/>
            <a:cxnLst/>
            <a:rect l="l" t="t" r="r" b="b"/>
            <a:pathLst>
              <a:path w="9057640">
                <a:moveTo>
                  <a:pt x="0" y="0"/>
                </a:moveTo>
                <a:lnTo>
                  <a:pt x="9057499" y="0"/>
                </a:lnTo>
              </a:path>
            </a:pathLst>
          </a:custGeom>
          <a:ln w="3175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12695" y="2910522"/>
            <a:ext cx="9057640" cy="0"/>
          </a:xfrm>
          <a:custGeom>
            <a:avLst/>
            <a:gdLst/>
            <a:ahLst/>
            <a:cxnLst/>
            <a:rect l="l" t="t" r="r" b="b"/>
            <a:pathLst>
              <a:path w="9057640">
                <a:moveTo>
                  <a:pt x="9057505" y="0"/>
                </a:moveTo>
                <a:lnTo>
                  <a:pt x="0" y="1"/>
                </a:lnTo>
              </a:path>
            </a:pathLst>
          </a:custGeom>
          <a:ln w="285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2700" y="4309160"/>
            <a:ext cx="9057640" cy="0"/>
          </a:xfrm>
          <a:custGeom>
            <a:avLst/>
            <a:gdLst/>
            <a:ahLst/>
            <a:cxnLst/>
            <a:rect l="l" t="t" r="r" b="b"/>
            <a:pathLst>
              <a:path w="9057640">
                <a:moveTo>
                  <a:pt x="0" y="0"/>
                </a:moveTo>
                <a:lnTo>
                  <a:pt x="9057499" y="0"/>
                </a:lnTo>
              </a:path>
            </a:pathLst>
          </a:custGeom>
          <a:ln w="3175">
            <a:solidFill>
              <a:srgbClr val="4F81BD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12695" y="4309160"/>
            <a:ext cx="9057640" cy="0"/>
          </a:xfrm>
          <a:custGeom>
            <a:avLst/>
            <a:gdLst/>
            <a:ahLst/>
            <a:cxnLst/>
            <a:rect l="l" t="t" r="r" b="b"/>
            <a:pathLst>
              <a:path w="9057640">
                <a:moveTo>
                  <a:pt x="9057505" y="0"/>
                </a:moveTo>
                <a:lnTo>
                  <a:pt x="0" y="1"/>
                </a:lnTo>
              </a:path>
            </a:pathLst>
          </a:custGeom>
          <a:ln w="28575">
            <a:solidFill>
              <a:srgbClr val="F2F2F2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30</a:t>
            </a:fld>
            <a:endParaRPr spc="-5" dirty="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32764" y="1407413"/>
            <a:ext cx="1371511" cy="186709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042818" y="348043"/>
            <a:ext cx="3058160" cy="4978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100" spc="-90" dirty="0"/>
              <a:t>DC </a:t>
            </a:r>
            <a:r>
              <a:rPr sz="3100" spc="-80" dirty="0"/>
              <a:t>resistivity</a:t>
            </a:r>
            <a:r>
              <a:rPr sz="3100" spc="65" dirty="0"/>
              <a:t> </a:t>
            </a:r>
            <a:r>
              <a:rPr sz="3100" spc="-35" dirty="0"/>
              <a:t>data</a:t>
            </a:r>
            <a:endParaRPr sz="3100"/>
          </a:p>
        </p:txBody>
      </p:sp>
      <p:sp>
        <p:nvSpPr>
          <p:cNvPr id="4" name="object 4"/>
          <p:cNvSpPr txBox="1"/>
          <p:nvPr/>
        </p:nvSpPr>
        <p:spPr>
          <a:xfrm>
            <a:off x="4395279" y="3052318"/>
            <a:ext cx="892810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spc="-20" dirty="0">
                <a:latin typeface="Arial"/>
                <a:cs typeface="Arial"/>
              </a:rPr>
              <a:t>Plotting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plane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3902252" y="1706524"/>
            <a:ext cx="3078810" cy="52593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902252" y="1706524"/>
            <a:ext cx="3079115" cy="526415"/>
          </a:xfrm>
          <a:custGeom>
            <a:avLst/>
            <a:gdLst/>
            <a:ahLst/>
            <a:cxnLst/>
            <a:rect l="l" t="t" r="r" b="b"/>
            <a:pathLst>
              <a:path w="3079115" h="526414">
                <a:moveTo>
                  <a:pt x="0" y="525933"/>
                </a:moveTo>
                <a:lnTo>
                  <a:pt x="823821" y="0"/>
                </a:lnTo>
                <a:lnTo>
                  <a:pt x="3078811" y="0"/>
                </a:lnTo>
                <a:lnTo>
                  <a:pt x="2254991" y="525933"/>
                </a:lnTo>
                <a:lnTo>
                  <a:pt x="0" y="52593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2134" y="1806968"/>
            <a:ext cx="114300" cy="155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471161" y="1806968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8119" y="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4562043" y="1730476"/>
            <a:ext cx="152911" cy="15297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14011" y="1806968"/>
            <a:ext cx="114300" cy="155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069357" y="1806968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1" y="126949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031714" y="1933917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297" y="1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065179" y="1813941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4">
                <a:moveTo>
                  <a:pt x="0" y="0"/>
                </a:moveTo>
                <a:lnTo>
                  <a:pt x="401584" y="1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470943" y="1806968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1" y="126949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433301" y="1933917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297" y="1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5206250" y="1737461"/>
            <a:ext cx="152911" cy="145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69588" y="1974367"/>
            <a:ext cx="2878455" cy="0"/>
          </a:xfrm>
          <a:custGeom>
            <a:avLst/>
            <a:gdLst/>
            <a:ahLst/>
            <a:cxnLst/>
            <a:rect l="l" t="t" r="r" b="b"/>
            <a:pathLst>
              <a:path w="2878454">
                <a:moveTo>
                  <a:pt x="0" y="0"/>
                </a:moveTo>
                <a:lnTo>
                  <a:pt x="2878021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38497" y="1940890"/>
            <a:ext cx="301625" cy="368300"/>
          </a:xfrm>
          <a:custGeom>
            <a:avLst/>
            <a:gdLst/>
            <a:ahLst/>
            <a:cxnLst/>
            <a:rect l="l" t="t" r="r" b="b"/>
            <a:pathLst>
              <a:path w="301625" h="368300">
                <a:moveTo>
                  <a:pt x="0" y="0"/>
                </a:moveTo>
                <a:lnTo>
                  <a:pt x="301188" y="368293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939677" y="1940897"/>
            <a:ext cx="335280" cy="368300"/>
          </a:xfrm>
          <a:custGeom>
            <a:avLst/>
            <a:gdLst/>
            <a:ahLst/>
            <a:cxnLst/>
            <a:rect l="l" t="t" r="r" b="b"/>
            <a:pathLst>
              <a:path w="335279" h="368300">
                <a:moveTo>
                  <a:pt x="0" y="368293"/>
                </a:moveTo>
                <a:lnTo>
                  <a:pt x="334653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901450" y="2270937"/>
            <a:ext cx="76456" cy="764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396397" y="3051022"/>
            <a:ext cx="892810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spc="-20" dirty="0">
                <a:latin typeface="Arial"/>
                <a:cs typeface="Arial"/>
              </a:rPr>
              <a:t>Plotting</a:t>
            </a:r>
            <a:r>
              <a:rPr sz="1200" spc="-60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plane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3903370" y="1705229"/>
            <a:ext cx="3078810" cy="5259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3903370" y="1705229"/>
            <a:ext cx="3079115" cy="526415"/>
          </a:xfrm>
          <a:custGeom>
            <a:avLst/>
            <a:gdLst/>
            <a:ahLst/>
            <a:cxnLst/>
            <a:rect l="l" t="t" r="r" b="b"/>
            <a:pathLst>
              <a:path w="3079115" h="526414">
                <a:moveTo>
                  <a:pt x="0" y="525933"/>
                </a:moveTo>
                <a:lnTo>
                  <a:pt x="823821" y="0"/>
                </a:lnTo>
                <a:lnTo>
                  <a:pt x="3078811" y="0"/>
                </a:lnTo>
                <a:lnTo>
                  <a:pt x="2254991" y="525933"/>
                </a:lnTo>
                <a:lnTo>
                  <a:pt x="0" y="52593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783251" y="1805673"/>
            <a:ext cx="114300" cy="155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4472279" y="1805673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8119" y="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563148" y="1729181"/>
            <a:ext cx="152911" cy="152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415129" y="1805673"/>
            <a:ext cx="114300" cy="155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5480430" y="1805673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1" y="126949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5442775" y="1932622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297" y="1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476240" y="1812645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4">
                <a:moveTo>
                  <a:pt x="0" y="0"/>
                </a:moveTo>
                <a:lnTo>
                  <a:pt x="401584" y="1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5882004" y="1805673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1" y="126949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5844362" y="1932622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297" y="1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5617311" y="1736166"/>
            <a:ext cx="152911" cy="14599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4070693" y="1973084"/>
            <a:ext cx="2878455" cy="0"/>
          </a:xfrm>
          <a:custGeom>
            <a:avLst/>
            <a:gdLst/>
            <a:ahLst/>
            <a:cxnLst/>
            <a:rect l="l" t="t" r="r" b="b"/>
            <a:pathLst>
              <a:path w="2878454">
                <a:moveTo>
                  <a:pt x="0" y="0"/>
                </a:moveTo>
                <a:lnTo>
                  <a:pt x="2878021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4639602" y="1939594"/>
            <a:ext cx="493395" cy="603250"/>
          </a:xfrm>
          <a:custGeom>
            <a:avLst/>
            <a:gdLst/>
            <a:ahLst/>
            <a:cxnLst/>
            <a:rect l="l" t="t" r="r" b="b"/>
            <a:pathLst>
              <a:path w="493395" h="603250">
                <a:moveTo>
                  <a:pt x="0" y="0"/>
                </a:moveTo>
                <a:lnTo>
                  <a:pt x="492916" y="602661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5129034" y="1939599"/>
            <a:ext cx="548005" cy="603250"/>
          </a:xfrm>
          <a:custGeom>
            <a:avLst/>
            <a:gdLst/>
            <a:ahLst/>
            <a:cxnLst/>
            <a:rect l="l" t="t" r="r" b="b"/>
            <a:pathLst>
              <a:path w="548004" h="603250">
                <a:moveTo>
                  <a:pt x="0" y="602661"/>
                </a:moveTo>
                <a:lnTo>
                  <a:pt x="547995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5103355" y="2504020"/>
            <a:ext cx="76456" cy="764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4902568" y="2269642"/>
            <a:ext cx="76456" cy="764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4304956" y="1973084"/>
            <a:ext cx="2242185" cy="1306195"/>
          </a:xfrm>
          <a:custGeom>
            <a:avLst/>
            <a:gdLst/>
            <a:ahLst/>
            <a:cxnLst/>
            <a:rect l="l" t="t" r="r" b="b"/>
            <a:pathLst>
              <a:path w="2242184" h="1306195">
                <a:moveTo>
                  <a:pt x="0" y="1305763"/>
                </a:moveTo>
                <a:lnTo>
                  <a:pt x="2242172" y="1305763"/>
                </a:lnTo>
                <a:lnTo>
                  <a:pt x="2242172" y="0"/>
                </a:lnTo>
                <a:lnTo>
                  <a:pt x="0" y="0"/>
                </a:lnTo>
                <a:lnTo>
                  <a:pt x="0" y="1305763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4304398" y="1973726"/>
            <a:ext cx="2242185" cy="1306195"/>
          </a:xfrm>
          <a:prstGeom prst="rect">
            <a:avLst/>
          </a:prstGeom>
          <a:ln w="10642">
            <a:solidFill>
              <a:srgbClr val="000000"/>
            </a:solidFill>
          </a:ln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1700">
              <a:latin typeface="Times New Roman"/>
              <a:cs typeface="Times New Roman"/>
            </a:endParaRPr>
          </a:p>
          <a:p>
            <a:pPr marL="91440">
              <a:lnSpc>
                <a:spcPct val="100000"/>
              </a:lnSpc>
            </a:pPr>
            <a:r>
              <a:rPr sz="1200" spc="-20" dirty="0">
                <a:latin typeface="Arial"/>
                <a:cs typeface="Arial"/>
              </a:rPr>
              <a:t>Plotting</a:t>
            </a:r>
            <a:r>
              <a:rPr sz="1200" spc="-10" dirty="0">
                <a:latin typeface="Arial"/>
                <a:cs typeface="Arial"/>
              </a:rPr>
              <a:t> </a:t>
            </a:r>
            <a:r>
              <a:rPr sz="1200" spc="-30" dirty="0">
                <a:latin typeface="Arial"/>
                <a:cs typeface="Arial"/>
              </a:rPr>
              <a:t>plane</a:t>
            </a:r>
            <a:endParaRPr sz="12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3903370" y="1705229"/>
            <a:ext cx="3078810" cy="52593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3903370" y="1705229"/>
            <a:ext cx="3079115" cy="526415"/>
          </a:xfrm>
          <a:custGeom>
            <a:avLst/>
            <a:gdLst/>
            <a:ahLst/>
            <a:cxnLst/>
            <a:rect l="l" t="t" r="r" b="b"/>
            <a:pathLst>
              <a:path w="3079115" h="526414">
                <a:moveTo>
                  <a:pt x="0" y="525933"/>
                </a:moveTo>
                <a:lnTo>
                  <a:pt x="823821" y="0"/>
                </a:lnTo>
                <a:lnTo>
                  <a:pt x="3078811" y="0"/>
                </a:lnTo>
                <a:lnTo>
                  <a:pt x="2254991" y="525933"/>
                </a:lnTo>
                <a:lnTo>
                  <a:pt x="0" y="525933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4783251" y="1805673"/>
            <a:ext cx="114300" cy="155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4472279" y="1805673"/>
            <a:ext cx="368300" cy="0"/>
          </a:xfrm>
          <a:custGeom>
            <a:avLst/>
            <a:gdLst/>
            <a:ahLst/>
            <a:cxnLst/>
            <a:rect l="l" t="t" r="r" b="b"/>
            <a:pathLst>
              <a:path w="368300">
                <a:moveTo>
                  <a:pt x="0" y="0"/>
                </a:moveTo>
                <a:lnTo>
                  <a:pt x="368119" y="1"/>
                </a:lnTo>
              </a:path>
            </a:pathLst>
          </a:custGeom>
          <a:ln w="38100">
            <a:solidFill>
              <a:srgbClr val="FF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4563148" y="1729181"/>
            <a:ext cx="152911" cy="152975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4415129" y="1805673"/>
            <a:ext cx="114300" cy="15554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873648" y="1805673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1" y="126949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5835993" y="1932622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297" y="1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5869457" y="1812645"/>
            <a:ext cx="401955" cy="0"/>
          </a:xfrm>
          <a:custGeom>
            <a:avLst/>
            <a:gdLst/>
            <a:ahLst/>
            <a:cxnLst/>
            <a:rect l="l" t="t" r="r" b="b"/>
            <a:pathLst>
              <a:path w="401954">
                <a:moveTo>
                  <a:pt x="0" y="0"/>
                </a:moveTo>
                <a:lnTo>
                  <a:pt x="401584" y="1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6275222" y="1805673"/>
            <a:ext cx="0" cy="127000"/>
          </a:xfrm>
          <a:custGeom>
            <a:avLst/>
            <a:gdLst/>
            <a:ahLst/>
            <a:cxnLst/>
            <a:rect l="l" t="t" r="r" b="b"/>
            <a:pathLst>
              <a:path h="127000">
                <a:moveTo>
                  <a:pt x="0" y="0"/>
                </a:moveTo>
                <a:lnTo>
                  <a:pt x="1" y="126949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6237579" y="1932622"/>
            <a:ext cx="75565" cy="0"/>
          </a:xfrm>
          <a:custGeom>
            <a:avLst/>
            <a:gdLst/>
            <a:ahLst/>
            <a:cxnLst/>
            <a:rect l="l" t="t" r="r" b="b"/>
            <a:pathLst>
              <a:path w="75564">
                <a:moveTo>
                  <a:pt x="0" y="0"/>
                </a:moveTo>
                <a:lnTo>
                  <a:pt x="75297" y="1"/>
                </a:lnTo>
              </a:path>
            </a:pathLst>
          </a:custGeom>
          <a:ln w="38100">
            <a:solidFill>
              <a:srgbClr val="0000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6010528" y="1736166"/>
            <a:ext cx="152911" cy="14599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4070693" y="1973084"/>
            <a:ext cx="2878455" cy="0"/>
          </a:xfrm>
          <a:custGeom>
            <a:avLst/>
            <a:gdLst/>
            <a:ahLst/>
            <a:cxnLst/>
            <a:rect l="l" t="t" r="r" b="b"/>
            <a:pathLst>
              <a:path w="2878454">
                <a:moveTo>
                  <a:pt x="0" y="0"/>
                </a:moveTo>
                <a:lnTo>
                  <a:pt x="2878021" y="1"/>
                </a:lnTo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4639602" y="1939594"/>
            <a:ext cx="657225" cy="803910"/>
          </a:xfrm>
          <a:custGeom>
            <a:avLst/>
            <a:gdLst/>
            <a:ahLst/>
            <a:cxnLst/>
            <a:rect l="l" t="t" r="r" b="b"/>
            <a:pathLst>
              <a:path w="657225" h="803910">
                <a:moveTo>
                  <a:pt x="0" y="0"/>
                </a:moveTo>
                <a:lnTo>
                  <a:pt x="656757" y="803548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5327040" y="1939600"/>
            <a:ext cx="730885" cy="803910"/>
          </a:xfrm>
          <a:custGeom>
            <a:avLst/>
            <a:gdLst/>
            <a:ahLst/>
            <a:cxnLst/>
            <a:rect l="l" t="t" r="r" b="b"/>
            <a:pathLst>
              <a:path w="730885" h="803910">
                <a:moveTo>
                  <a:pt x="0" y="803548"/>
                </a:moveTo>
                <a:lnTo>
                  <a:pt x="730660" y="0"/>
                </a:lnTo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5270690" y="2704896"/>
            <a:ext cx="76456" cy="76487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5103355" y="2504020"/>
            <a:ext cx="76456" cy="76487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4902568" y="2269642"/>
            <a:ext cx="76456" cy="76487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 txBox="1"/>
          <p:nvPr/>
        </p:nvSpPr>
        <p:spPr>
          <a:xfrm>
            <a:off x="7049636" y="3927907"/>
            <a:ext cx="358140" cy="38798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350" i="1" spc="65" dirty="0">
                <a:latin typeface="Times New Roman"/>
                <a:cs typeface="Times New Roman"/>
              </a:rPr>
              <a:t>IG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60" name="object 60"/>
          <p:cNvSpPr txBox="1"/>
          <p:nvPr/>
        </p:nvSpPr>
        <p:spPr>
          <a:xfrm>
            <a:off x="6403022" y="3893679"/>
            <a:ext cx="113664" cy="236854"/>
          </a:xfrm>
          <a:prstGeom prst="rect">
            <a:avLst/>
          </a:prstGeom>
        </p:spPr>
        <p:txBody>
          <a:bodyPr vert="horz" wrap="square" lIns="0" tIns="1714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5"/>
              </a:spcBef>
            </a:pPr>
            <a:r>
              <a:rPr sz="1350" i="1" spc="15" dirty="0">
                <a:latin typeface="Times New Roman"/>
                <a:cs typeface="Times New Roman"/>
              </a:rPr>
              <a:t>a</a:t>
            </a:r>
            <a:endParaRPr sz="1350">
              <a:latin typeface="Times New Roman"/>
              <a:cs typeface="Times New Roman"/>
            </a:endParaRPr>
          </a:p>
        </p:txBody>
      </p:sp>
      <p:sp>
        <p:nvSpPr>
          <p:cNvPr id="61" name="object 61"/>
          <p:cNvSpPr txBox="1"/>
          <p:nvPr/>
        </p:nvSpPr>
        <p:spPr>
          <a:xfrm>
            <a:off x="6220547" y="3485591"/>
            <a:ext cx="1323340" cy="407670"/>
          </a:xfrm>
          <a:prstGeom prst="rect">
            <a:avLst/>
          </a:prstGeom>
        </p:spPr>
        <p:txBody>
          <a:bodyPr vert="horz" wrap="square" lIns="0" tIns="1333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5"/>
              </a:spcBef>
              <a:tabLst>
                <a:tab pos="387350" algn="l"/>
              </a:tabLst>
            </a:pPr>
            <a:r>
              <a:rPr sz="3750" i="1" spc="-97" baseline="-33333" dirty="0">
                <a:latin typeface="Symbol"/>
                <a:cs typeface="Symbol"/>
              </a:rPr>
              <a:t></a:t>
            </a:r>
            <a:r>
              <a:rPr sz="3750" spc="-97" baseline="-33333" dirty="0">
                <a:latin typeface="Times New Roman"/>
                <a:cs typeface="Times New Roman"/>
              </a:rPr>
              <a:t>	</a:t>
            </a:r>
            <a:r>
              <a:rPr sz="3525" spc="22" baseline="-35460" dirty="0">
                <a:latin typeface="Symbol"/>
                <a:cs typeface="Symbol"/>
              </a:rPr>
              <a:t></a:t>
            </a:r>
            <a:r>
              <a:rPr sz="3525" spc="104" baseline="-35460" dirty="0">
                <a:latin typeface="Times New Roman"/>
                <a:cs typeface="Times New Roman"/>
              </a:rPr>
              <a:t> </a:t>
            </a:r>
            <a:r>
              <a:rPr sz="2350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2</a:t>
            </a:r>
            <a:r>
              <a:rPr sz="2500" i="1" u="sng" spc="-5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</a:t>
            </a:r>
            <a:r>
              <a:rPr sz="2350" u="sng" spc="-55" dirty="0">
                <a:uFill>
                  <a:solidFill>
                    <a:srgbClr val="000000"/>
                  </a:solidFill>
                </a:uFill>
                <a:latin typeface="Symbol"/>
                <a:cs typeface="Symbol"/>
              </a:rPr>
              <a:t></a:t>
            </a:r>
            <a:r>
              <a:rPr sz="2350" i="1" u="sng" spc="-55" dirty="0">
                <a:uFill>
                  <a:solidFill>
                    <a:srgbClr val="000000"/>
                  </a:solidFill>
                </a:uFill>
                <a:latin typeface="Times New Roman"/>
                <a:cs typeface="Times New Roman"/>
              </a:rPr>
              <a:t>V</a:t>
            </a:r>
            <a:endParaRPr sz="2350">
              <a:latin typeface="Times New Roman"/>
              <a:cs typeface="Times New Roman"/>
            </a:endParaRPr>
          </a:p>
        </p:txBody>
      </p:sp>
      <p:sp>
        <p:nvSpPr>
          <p:cNvPr id="62" name="object 62"/>
          <p:cNvSpPr txBox="1"/>
          <p:nvPr/>
        </p:nvSpPr>
        <p:spPr>
          <a:xfrm>
            <a:off x="873353" y="3765982"/>
            <a:ext cx="4712970" cy="345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100" spc="-65" dirty="0">
                <a:latin typeface="Arial"/>
                <a:cs typeface="Arial"/>
              </a:rPr>
              <a:t>Each </a:t>
            </a:r>
            <a:r>
              <a:rPr sz="2100" spc="-25" dirty="0">
                <a:latin typeface="Arial"/>
                <a:cs typeface="Arial"/>
              </a:rPr>
              <a:t>data </a:t>
            </a:r>
            <a:r>
              <a:rPr sz="2100" spc="-15" dirty="0">
                <a:latin typeface="Arial"/>
                <a:cs typeface="Arial"/>
              </a:rPr>
              <a:t>point </a:t>
            </a:r>
            <a:r>
              <a:rPr sz="2100" spc="-65" dirty="0">
                <a:latin typeface="Arial"/>
                <a:cs typeface="Arial"/>
              </a:rPr>
              <a:t>is an </a:t>
            </a:r>
            <a:r>
              <a:rPr sz="2100" spc="-35" dirty="0">
                <a:latin typeface="Arial"/>
                <a:cs typeface="Arial"/>
              </a:rPr>
              <a:t>apparent</a:t>
            </a:r>
            <a:r>
              <a:rPr sz="2100" spc="220" dirty="0">
                <a:latin typeface="Arial"/>
                <a:cs typeface="Arial"/>
              </a:rPr>
              <a:t> </a:t>
            </a:r>
            <a:r>
              <a:rPr sz="2100" spc="-50" dirty="0">
                <a:latin typeface="Arial"/>
                <a:cs typeface="Arial"/>
              </a:rPr>
              <a:t>resistivity:</a:t>
            </a:r>
            <a:endParaRPr sz="2100">
              <a:latin typeface="Arial"/>
              <a:cs typeface="Arial"/>
            </a:endParaRPr>
          </a:p>
        </p:txBody>
      </p:sp>
      <p:sp>
        <p:nvSpPr>
          <p:cNvPr id="63" name="object 63"/>
          <p:cNvSpPr/>
          <p:nvPr/>
        </p:nvSpPr>
        <p:spPr>
          <a:xfrm>
            <a:off x="2255566" y="4637360"/>
            <a:ext cx="4370171" cy="1578118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033511" y="1731086"/>
            <a:ext cx="1521460" cy="1437005"/>
          </a:xfrm>
          <a:custGeom>
            <a:avLst/>
            <a:gdLst/>
            <a:ahLst/>
            <a:cxnLst/>
            <a:rect l="l" t="t" r="r" b="b"/>
            <a:pathLst>
              <a:path w="1521460" h="1437005">
                <a:moveTo>
                  <a:pt x="0" y="1436814"/>
                </a:moveTo>
                <a:lnTo>
                  <a:pt x="1521333" y="1436814"/>
                </a:lnTo>
                <a:lnTo>
                  <a:pt x="1521333" y="0"/>
                </a:lnTo>
                <a:lnTo>
                  <a:pt x="0" y="0"/>
                </a:lnTo>
                <a:lnTo>
                  <a:pt x="0" y="1436814"/>
                </a:lnTo>
                <a:close/>
              </a:path>
            </a:pathLst>
          </a:custGeom>
          <a:solidFill>
            <a:srgbClr val="F7E4B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2033511" y="1731086"/>
            <a:ext cx="1521460" cy="1437005"/>
          </a:xfrm>
          <a:custGeom>
            <a:avLst/>
            <a:gdLst/>
            <a:ahLst/>
            <a:cxnLst/>
            <a:rect l="l" t="t" r="r" b="b"/>
            <a:pathLst>
              <a:path w="1521460" h="1437005">
                <a:moveTo>
                  <a:pt x="0" y="0"/>
                </a:moveTo>
                <a:lnTo>
                  <a:pt x="1521330" y="0"/>
                </a:lnTo>
                <a:lnTo>
                  <a:pt x="1521330" y="1436812"/>
                </a:lnTo>
                <a:lnTo>
                  <a:pt x="0" y="1436812"/>
                </a:lnTo>
                <a:lnTo>
                  <a:pt x="0" y="0"/>
                </a:lnTo>
                <a:close/>
              </a:path>
            </a:pathLst>
          </a:custGeom>
          <a:ln w="16903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2177186" y="1874761"/>
            <a:ext cx="1132840" cy="456565"/>
          </a:xfrm>
          <a:custGeom>
            <a:avLst/>
            <a:gdLst/>
            <a:ahLst/>
            <a:cxnLst/>
            <a:rect l="l" t="t" r="r" b="b"/>
            <a:pathLst>
              <a:path w="1132839" h="456564">
                <a:moveTo>
                  <a:pt x="0" y="228199"/>
                </a:moveTo>
                <a:lnTo>
                  <a:pt x="226509" y="228199"/>
                </a:lnTo>
                <a:lnTo>
                  <a:pt x="226509" y="0"/>
                </a:lnTo>
                <a:lnTo>
                  <a:pt x="453018" y="0"/>
                </a:lnTo>
                <a:lnTo>
                  <a:pt x="453018" y="228199"/>
                </a:lnTo>
                <a:lnTo>
                  <a:pt x="679527" y="228199"/>
                </a:lnTo>
                <a:lnTo>
                  <a:pt x="679527" y="456399"/>
                </a:lnTo>
                <a:lnTo>
                  <a:pt x="906037" y="456399"/>
                </a:lnTo>
                <a:lnTo>
                  <a:pt x="906037" y="228199"/>
                </a:lnTo>
                <a:lnTo>
                  <a:pt x="1132546" y="228199"/>
                </a:lnTo>
                <a:lnTo>
                  <a:pt x="1127826" y="225030"/>
                </a:lnTo>
              </a:path>
            </a:pathLst>
          </a:custGeom>
          <a:ln w="33807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177186" y="2703042"/>
            <a:ext cx="1132840" cy="304800"/>
          </a:xfrm>
          <a:custGeom>
            <a:avLst/>
            <a:gdLst/>
            <a:ahLst/>
            <a:cxnLst/>
            <a:rect l="l" t="t" r="r" b="b"/>
            <a:pathLst>
              <a:path w="1132839" h="304800">
                <a:moveTo>
                  <a:pt x="0" y="152133"/>
                </a:moveTo>
                <a:lnTo>
                  <a:pt x="226509" y="152133"/>
                </a:lnTo>
                <a:lnTo>
                  <a:pt x="226509" y="0"/>
                </a:lnTo>
                <a:lnTo>
                  <a:pt x="453018" y="0"/>
                </a:lnTo>
                <a:lnTo>
                  <a:pt x="453018" y="152133"/>
                </a:lnTo>
                <a:lnTo>
                  <a:pt x="679527" y="152133"/>
                </a:lnTo>
                <a:lnTo>
                  <a:pt x="679527" y="304266"/>
                </a:lnTo>
                <a:lnTo>
                  <a:pt x="906037" y="304266"/>
                </a:lnTo>
                <a:lnTo>
                  <a:pt x="906037" y="152133"/>
                </a:lnTo>
                <a:lnTo>
                  <a:pt x="1132546" y="152133"/>
                </a:lnTo>
                <a:lnTo>
                  <a:pt x="1127826" y="150019"/>
                </a:lnTo>
              </a:path>
            </a:pathLst>
          </a:custGeom>
          <a:ln w="33807">
            <a:solidFill>
              <a:srgbClr val="99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816442" y="1731086"/>
            <a:ext cx="1217295" cy="676275"/>
          </a:xfrm>
          <a:prstGeom prst="rect">
            <a:avLst/>
          </a:prstGeom>
          <a:ln w="16907">
            <a:solidFill>
              <a:srgbClr val="113C68"/>
            </a:solidFill>
          </a:ln>
        </p:spPr>
        <p:txBody>
          <a:bodyPr vert="horz" wrap="square" lIns="0" tIns="38100" rIns="0" bIns="0" rtlCol="0">
            <a:spAutoFit/>
          </a:bodyPr>
          <a:lstStyle/>
          <a:p>
            <a:pPr marL="229235" marR="205740" indent="16510">
              <a:lnSpc>
                <a:spcPts val="2130"/>
              </a:lnSpc>
              <a:spcBef>
                <a:spcPts val="300"/>
              </a:spcBef>
            </a:pPr>
            <a:r>
              <a:rPr sz="1850" spc="-40" dirty="0">
                <a:solidFill>
                  <a:srgbClr val="113C68"/>
                </a:solidFill>
                <a:latin typeface="Arial"/>
                <a:cs typeface="Arial"/>
              </a:rPr>
              <a:t>S</a:t>
            </a:r>
            <a:r>
              <a:rPr sz="1850" spc="30" dirty="0">
                <a:solidFill>
                  <a:srgbClr val="113C68"/>
                </a:solidFill>
                <a:latin typeface="Arial"/>
                <a:cs typeface="Arial"/>
              </a:rPr>
              <a:t>ou</a:t>
            </a:r>
            <a:r>
              <a:rPr sz="1850" spc="40" dirty="0">
                <a:solidFill>
                  <a:srgbClr val="113C68"/>
                </a:solidFill>
                <a:latin typeface="Arial"/>
                <a:cs typeface="Arial"/>
              </a:rPr>
              <a:t>r</a:t>
            </a:r>
            <a:r>
              <a:rPr sz="1850" spc="5" dirty="0">
                <a:solidFill>
                  <a:srgbClr val="113C68"/>
                </a:solidFill>
                <a:latin typeface="Arial"/>
                <a:cs typeface="Arial"/>
              </a:rPr>
              <a:t>ce  </a:t>
            </a:r>
            <a:r>
              <a:rPr sz="1850" spc="40" dirty="0">
                <a:solidFill>
                  <a:srgbClr val="113C68"/>
                </a:solidFill>
                <a:latin typeface="Arial"/>
                <a:cs typeface="Arial"/>
              </a:rPr>
              <a:t>(</a:t>
            </a:r>
            <a:r>
              <a:rPr sz="1850" spc="-40" dirty="0">
                <a:solidFill>
                  <a:srgbClr val="113C68"/>
                </a:solidFill>
                <a:latin typeface="Arial"/>
                <a:cs typeface="Arial"/>
              </a:rPr>
              <a:t>A</a:t>
            </a:r>
            <a:r>
              <a:rPr sz="1850" spc="50" dirty="0">
                <a:solidFill>
                  <a:srgbClr val="113C68"/>
                </a:solidFill>
                <a:latin typeface="Arial"/>
                <a:cs typeface="Arial"/>
              </a:rPr>
              <a:t>m</a:t>
            </a:r>
            <a:r>
              <a:rPr sz="1850" spc="30" dirty="0">
                <a:solidFill>
                  <a:srgbClr val="113C68"/>
                </a:solidFill>
                <a:latin typeface="Arial"/>
                <a:cs typeface="Arial"/>
              </a:rPr>
              <a:t>p</a:t>
            </a:r>
            <a:r>
              <a:rPr sz="1850" spc="5" dirty="0">
                <a:solidFill>
                  <a:srgbClr val="113C68"/>
                </a:solidFill>
                <a:latin typeface="Arial"/>
                <a:cs typeface="Arial"/>
              </a:rPr>
              <a:t>s)</a:t>
            </a:r>
            <a:endParaRPr sz="185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816442" y="2407234"/>
            <a:ext cx="1217295" cy="760730"/>
          </a:xfrm>
          <a:prstGeom prst="rect">
            <a:avLst/>
          </a:prstGeom>
          <a:ln w="16903">
            <a:solidFill>
              <a:srgbClr val="113C68"/>
            </a:solidFill>
          </a:ln>
        </p:spPr>
        <p:txBody>
          <a:bodyPr vert="horz" wrap="square" lIns="0" tIns="122555" rIns="0" bIns="0" rtlCol="0">
            <a:spAutoFit/>
          </a:bodyPr>
          <a:lstStyle/>
          <a:p>
            <a:pPr marL="335915" marR="194310" indent="-254000">
              <a:lnSpc>
                <a:spcPts val="2130"/>
              </a:lnSpc>
              <a:spcBef>
                <a:spcPts val="965"/>
              </a:spcBef>
            </a:pPr>
            <a:r>
              <a:rPr sz="1850" spc="-40" dirty="0">
                <a:solidFill>
                  <a:srgbClr val="800000"/>
                </a:solidFill>
                <a:latin typeface="Arial"/>
                <a:cs typeface="Arial"/>
              </a:rPr>
              <a:t>P</a:t>
            </a:r>
            <a:r>
              <a:rPr sz="1850" spc="30" dirty="0">
                <a:solidFill>
                  <a:srgbClr val="800000"/>
                </a:solidFill>
                <a:latin typeface="Arial"/>
                <a:cs typeface="Arial"/>
              </a:rPr>
              <a:t>o</a:t>
            </a:r>
            <a:r>
              <a:rPr sz="1850" spc="15" dirty="0">
                <a:solidFill>
                  <a:srgbClr val="800000"/>
                </a:solidFill>
                <a:latin typeface="Arial"/>
                <a:cs typeface="Arial"/>
              </a:rPr>
              <a:t>t</a:t>
            </a:r>
            <a:r>
              <a:rPr sz="1850" spc="30" dirty="0">
                <a:solidFill>
                  <a:srgbClr val="800000"/>
                </a:solidFill>
                <a:latin typeface="Arial"/>
                <a:cs typeface="Arial"/>
              </a:rPr>
              <a:t>en</a:t>
            </a:r>
            <a:r>
              <a:rPr sz="1850" spc="15" dirty="0">
                <a:solidFill>
                  <a:srgbClr val="800000"/>
                </a:solidFill>
                <a:latin typeface="Arial"/>
                <a:cs typeface="Arial"/>
              </a:rPr>
              <a:t>t</a:t>
            </a:r>
            <a:r>
              <a:rPr sz="1850" spc="-20" dirty="0">
                <a:solidFill>
                  <a:srgbClr val="800000"/>
                </a:solidFill>
                <a:latin typeface="Arial"/>
                <a:cs typeface="Arial"/>
              </a:rPr>
              <a:t>i</a:t>
            </a:r>
            <a:r>
              <a:rPr sz="1850" spc="30" dirty="0">
                <a:solidFill>
                  <a:srgbClr val="800000"/>
                </a:solidFill>
                <a:latin typeface="Arial"/>
                <a:cs typeface="Arial"/>
              </a:rPr>
              <a:t>a</a:t>
            </a:r>
            <a:r>
              <a:rPr sz="1850" dirty="0">
                <a:solidFill>
                  <a:srgbClr val="800000"/>
                </a:solidFill>
                <a:latin typeface="Arial"/>
                <a:cs typeface="Arial"/>
              </a:rPr>
              <a:t>l  </a:t>
            </a:r>
            <a:r>
              <a:rPr sz="1850" spc="40" dirty="0">
                <a:solidFill>
                  <a:srgbClr val="800000"/>
                </a:solidFill>
                <a:latin typeface="Arial"/>
                <a:cs typeface="Arial"/>
              </a:rPr>
              <a:t>(</a:t>
            </a:r>
            <a:r>
              <a:rPr sz="1850" spc="-175" dirty="0">
                <a:solidFill>
                  <a:srgbClr val="800000"/>
                </a:solidFill>
                <a:latin typeface="Arial"/>
                <a:cs typeface="Arial"/>
              </a:rPr>
              <a:t>V</a:t>
            </a:r>
            <a:r>
              <a:rPr sz="1850" spc="30" dirty="0">
                <a:solidFill>
                  <a:srgbClr val="800000"/>
                </a:solidFill>
                <a:latin typeface="Arial"/>
                <a:cs typeface="Arial"/>
              </a:rPr>
              <a:t>o</a:t>
            </a:r>
            <a:r>
              <a:rPr sz="1850" spc="-15" dirty="0">
                <a:solidFill>
                  <a:srgbClr val="800000"/>
                </a:solidFill>
                <a:latin typeface="Arial"/>
                <a:cs typeface="Arial"/>
              </a:rPr>
              <a:t>l</a:t>
            </a:r>
            <a:r>
              <a:rPr sz="1850" spc="10" dirty="0">
                <a:solidFill>
                  <a:srgbClr val="800000"/>
                </a:solidFill>
                <a:latin typeface="Arial"/>
                <a:cs typeface="Arial"/>
              </a:rPr>
              <a:t>t</a:t>
            </a:r>
            <a:r>
              <a:rPr sz="1850" spc="5" dirty="0">
                <a:solidFill>
                  <a:srgbClr val="800000"/>
                </a:solidFill>
                <a:latin typeface="Arial"/>
                <a:cs typeface="Arial"/>
              </a:rPr>
              <a:t>s)</a:t>
            </a:r>
            <a:endParaRPr sz="185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2033511" y="1731086"/>
            <a:ext cx="1521460" cy="676275"/>
          </a:xfrm>
          <a:custGeom>
            <a:avLst/>
            <a:gdLst/>
            <a:ahLst/>
            <a:cxnLst/>
            <a:rect l="l" t="t" r="r" b="b"/>
            <a:pathLst>
              <a:path w="1521460" h="676275">
                <a:moveTo>
                  <a:pt x="0" y="0"/>
                </a:moveTo>
                <a:lnTo>
                  <a:pt x="1521330" y="0"/>
                </a:lnTo>
                <a:lnTo>
                  <a:pt x="1521330" y="676147"/>
                </a:lnTo>
                <a:lnTo>
                  <a:pt x="0" y="676147"/>
                </a:lnTo>
                <a:lnTo>
                  <a:pt x="0" y="0"/>
                </a:lnTo>
                <a:close/>
              </a:path>
            </a:pathLst>
          </a:custGeom>
          <a:ln w="16903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816442" y="2407234"/>
            <a:ext cx="2738755" cy="760730"/>
          </a:xfrm>
          <a:custGeom>
            <a:avLst/>
            <a:gdLst/>
            <a:ahLst/>
            <a:cxnLst/>
            <a:rect l="l" t="t" r="r" b="b"/>
            <a:pathLst>
              <a:path w="2738754" h="760730">
                <a:moveTo>
                  <a:pt x="0" y="0"/>
                </a:moveTo>
                <a:lnTo>
                  <a:pt x="2738395" y="0"/>
                </a:lnTo>
                <a:lnTo>
                  <a:pt x="2738395" y="760665"/>
                </a:lnTo>
                <a:lnTo>
                  <a:pt x="0" y="760665"/>
                </a:lnTo>
                <a:lnTo>
                  <a:pt x="0" y="0"/>
                </a:lnTo>
                <a:close/>
              </a:path>
            </a:pathLst>
          </a:custGeom>
          <a:ln w="16903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31</a:t>
            </a:fld>
            <a:endParaRPr spc="-5" dirty="0"/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2228850" y="319849"/>
            <a:ext cx="468566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400" spc="-95" dirty="0">
                <a:latin typeface="Arial"/>
                <a:cs typeface="Arial"/>
              </a:rPr>
              <a:t>Example</a:t>
            </a:r>
            <a:r>
              <a:rPr sz="3400" spc="-40" dirty="0">
                <a:latin typeface="Arial"/>
                <a:cs typeface="Arial"/>
              </a:rPr>
              <a:t> pseudosections</a:t>
            </a:r>
            <a:endParaRPr sz="34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1257300" y="1665194"/>
            <a:ext cx="6085332" cy="45726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1336039" y="1495844"/>
            <a:ext cx="384175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"/>
                <a:cs typeface="Arial"/>
              </a:rPr>
              <a:t>1) </a:t>
            </a:r>
            <a:r>
              <a:rPr sz="2000" spc="-75" dirty="0">
                <a:latin typeface="Arial"/>
                <a:cs typeface="Arial"/>
              </a:rPr>
              <a:t>A </a:t>
            </a:r>
            <a:r>
              <a:rPr sz="2000" spc="-50" dirty="0">
                <a:latin typeface="Arial"/>
                <a:cs typeface="Arial"/>
              </a:rPr>
              <a:t>single </a:t>
            </a:r>
            <a:r>
              <a:rPr sz="2000" spc="-30" dirty="0">
                <a:latin typeface="Arial"/>
                <a:cs typeface="Arial"/>
              </a:rPr>
              <a:t>buried </a:t>
            </a:r>
            <a:r>
              <a:rPr sz="2000" spc="-20" dirty="0">
                <a:latin typeface="Arial"/>
                <a:cs typeface="Arial"/>
              </a:rPr>
              <a:t>conductive</a:t>
            </a:r>
            <a:r>
              <a:rPr sz="2000" spc="185" dirty="0">
                <a:latin typeface="Arial"/>
                <a:cs typeface="Arial"/>
              </a:rPr>
              <a:t> </a:t>
            </a:r>
            <a:r>
              <a:rPr sz="2000" spc="-5" dirty="0">
                <a:latin typeface="Arial"/>
                <a:cs typeface="Arial"/>
              </a:rPr>
              <a:t>block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406250" y="6435457"/>
            <a:ext cx="1731918" cy="379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49132" y="5991748"/>
            <a:ext cx="4502150" cy="305435"/>
          </a:xfrm>
          <a:custGeom>
            <a:avLst/>
            <a:gdLst/>
            <a:ahLst/>
            <a:cxnLst/>
            <a:rect l="l" t="t" r="r" b="b"/>
            <a:pathLst>
              <a:path w="4502150" h="305435">
                <a:moveTo>
                  <a:pt x="0" y="305347"/>
                </a:moveTo>
                <a:lnTo>
                  <a:pt x="4501667" y="305347"/>
                </a:lnTo>
                <a:lnTo>
                  <a:pt x="4501667" y="0"/>
                </a:lnTo>
                <a:lnTo>
                  <a:pt x="0" y="0"/>
                </a:lnTo>
                <a:lnTo>
                  <a:pt x="0" y="3053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25815" y="6448247"/>
            <a:ext cx="16827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32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25828" y="6055726"/>
            <a:ext cx="116395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spc="-40" dirty="0">
                <a:latin typeface="Arial"/>
                <a:cs typeface="Arial"/>
              </a:rPr>
              <a:t>Po</a:t>
            </a:r>
            <a:r>
              <a:rPr sz="1800" spc="-65" dirty="0">
                <a:latin typeface="Arial"/>
                <a:cs typeface="Arial"/>
              </a:rPr>
              <a:t>l</a:t>
            </a:r>
            <a:r>
              <a:rPr sz="1800" spc="-70" dirty="0">
                <a:latin typeface="Arial"/>
                <a:cs typeface="Arial"/>
              </a:rPr>
              <a:t>e</a:t>
            </a:r>
            <a:r>
              <a:rPr sz="1800" spc="6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Dip</a:t>
            </a:r>
            <a:r>
              <a:rPr sz="1800" spc="-35" dirty="0">
                <a:latin typeface="Arial"/>
                <a:cs typeface="Arial"/>
              </a:rPr>
              <a:t>o</a:t>
            </a:r>
            <a:r>
              <a:rPr sz="1800" spc="-70" dirty="0">
                <a:latin typeface="Arial"/>
                <a:cs typeface="Arial"/>
              </a:rPr>
              <a:t>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0259" y="6307422"/>
            <a:ext cx="384238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3150870" algn="l"/>
              </a:tabLst>
            </a:pPr>
            <a:r>
              <a:rPr sz="1800" spc="265" dirty="0">
                <a:latin typeface="Arial"/>
                <a:cs typeface="Arial"/>
              </a:rPr>
              <a:t>•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Po</a:t>
            </a:r>
            <a:r>
              <a:rPr sz="1800" spc="-65" dirty="0">
                <a:latin typeface="Arial"/>
                <a:cs typeface="Arial"/>
              </a:rPr>
              <a:t>l</a:t>
            </a:r>
            <a:r>
              <a:rPr sz="1800" spc="-70" dirty="0">
                <a:latin typeface="Arial"/>
                <a:cs typeface="Arial"/>
              </a:rPr>
              <a:t>e</a:t>
            </a:r>
            <a:r>
              <a:rPr sz="1800" spc="60" dirty="0">
                <a:latin typeface="Arial"/>
                <a:cs typeface="Arial"/>
              </a:rPr>
              <a:t>-</a:t>
            </a:r>
            <a:r>
              <a:rPr sz="1800" spc="-5" dirty="0">
                <a:latin typeface="Arial"/>
                <a:cs typeface="Arial"/>
              </a:rPr>
              <a:t>dip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-70" dirty="0">
                <a:latin typeface="Arial"/>
                <a:cs typeface="Arial"/>
              </a:rPr>
              <a:t>le</a:t>
            </a:r>
            <a:r>
              <a:rPr sz="1800" dirty="0">
                <a:latin typeface="Arial"/>
                <a:cs typeface="Arial"/>
              </a:rPr>
              <a:t>; 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n</a:t>
            </a:r>
            <a:r>
              <a:rPr sz="1800" spc="2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8</a:t>
            </a:r>
            <a:r>
              <a:rPr sz="1800" dirty="0">
                <a:latin typeface="Arial"/>
                <a:cs typeface="Arial"/>
              </a:rPr>
              <a:t>; 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a</a:t>
            </a:r>
            <a:r>
              <a:rPr sz="1800" spc="2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10</a:t>
            </a:r>
            <a:r>
              <a:rPr sz="1800" dirty="0">
                <a:latin typeface="Arial"/>
                <a:cs typeface="Arial"/>
              </a:rPr>
              <a:t>m;	</a:t>
            </a:r>
            <a:r>
              <a:rPr sz="1800" spc="-10" dirty="0">
                <a:latin typeface="Arial"/>
                <a:cs typeface="Arial"/>
              </a:rPr>
              <a:t>N=31</a:t>
            </a:r>
            <a:r>
              <a:rPr sz="1800" spc="-5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Example</a:t>
            </a:r>
            <a:r>
              <a:rPr spc="-20" dirty="0"/>
              <a:t> </a:t>
            </a:r>
            <a:r>
              <a:rPr spc="-40" dirty="0"/>
              <a:t>pseudosections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6039" y="1237056"/>
            <a:ext cx="486854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"/>
                <a:cs typeface="Arial"/>
              </a:rPr>
              <a:t>2) </a:t>
            </a:r>
            <a:r>
              <a:rPr sz="2000" spc="-75" dirty="0">
                <a:latin typeface="Arial"/>
                <a:cs typeface="Arial"/>
              </a:rPr>
              <a:t>The </a:t>
            </a:r>
            <a:r>
              <a:rPr sz="2000" spc="-20" dirty="0">
                <a:latin typeface="Arial"/>
                <a:cs typeface="Arial"/>
              </a:rPr>
              <a:t>conductive </a:t>
            </a:r>
            <a:r>
              <a:rPr sz="2000" spc="-5" dirty="0">
                <a:latin typeface="Arial"/>
                <a:cs typeface="Arial"/>
              </a:rPr>
              <a:t>block </a:t>
            </a:r>
            <a:r>
              <a:rPr sz="2000" spc="-10" dirty="0">
                <a:latin typeface="Arial"/>
                <a:cs typeface="Arial"/>
              </a:rPr>
              <a:t>with </a:t>
            </a:r>
            <a:r>
              <a:rPr sz="2000" spc="-25" dirty="0">
                <a:latin typeface="Arial"/>
                <a:cs typeface="Arial"/>
              </a:rPr>
              <a:t>geologic</a:t>
            </a:r>
            <a:r>
              <a:rPr sz="2000" spc="160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noise.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253736" y="1535988"/>
            <a:ext cx="6303784" cy="473871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7406250" y="6435457"/>
            <a:ext cx="1731918" cy="379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49132" y="5991748"/>
            <a:ext cx="4502150" cy="305435"/>
          </a:xfrm>
          <a:custGeom>
            <a:avLst/>
            <a:gdLst/>
            <a:ahLst/>
            <a:cxnLst/>
            <a:rect l="l" t="t" r="r" b="b"/>
            <a:pathLst>
              <a:path w="4502150" h="305435">
                <a:moveTo>
                  <a:pt x="0" y="305347"/>
                </a:moveTo>
                <a:lnTo>
                  <a:pt x="4501667" y="305347"/>
                </a:lnTo>
                <a:lnTo>
                  <a:pt x="4501667" y="0"/>
                </a:lnTo>
                <a:lnTo>
                  <a:pt x="0" y="0"/>
                </a:lnTo>
                <a:lnTo>
                  <a:pt x="0" y="30534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25815" y="6448247"/>
            <a:ext cx="16827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32</a:t>
            </a:r>
            <a:endParaRPr sz="12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25828" y="6055726"/>
            <a:ext cx="116395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spc="-40" dirty="0">
                <a:latin typeface="Arial"/>
                <a:cs typeface="Arial"/>
              </a:rPr>
              <a:t>Po</a:t>
            </a:r>
            <a:r>
              <a:rPr sz="1800" spc="-65" dirty="0">
                <a:latin typeface="Arial"/>
                <a:cs typeface="Arial"/>
              </a:rPr>
              <a:t>l</a:t>
            </a:r>
            <a:r>
              <a:rPr sz="1800" spc="-70" dirty="0">
                <a:latin typeface="Arial"/>
                <a:cs typeface="Arial"/>
              </a:rPr>
              <a:t>e</a:t>
            </a:r>
            <a:r>
              <a:rPr sz="1800" spc="6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Dip</a:t>
            </a:r>
            <a:r>
              <a:rPr sz="1800" spc="-35" dirty="0">
                <a:latin typeface="Arial"/>
                <a:cs typeface="Arial"/>
              </a:rPr>
              <a:t>o</a:t>
            </a:r>
            <a:r>
              <a:rPr sz="1800" spc="-70" dirty="0">
                <a:latin typeface="Arial"/>
                <a:cs typeface="Arial"/>
              </a:rPr>
              <a:t>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30259" y="6307422"/>
            <a:ext cx="384238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  <a:tabLst>
                <a:tab pos="3150870" algn="l"/>
              </a:tabLst>
            </a:pPr>
            <a:r>
              <a:rPr sz="1800" spc="265" dirty="0">
                <a:latin typeface="Arial"/>
                <a:cs typeface="Arial"/>
              </a:rPr>
              <a:t>•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Po</a:t>
            </a:r>
            <a:r>
              <a:rPr sz="1800" spc="-65" dirty="0">
                <a:latin typeface="Arial"/>
                <a:cs typeface="Arial"/>
              </a:rPr>
              <a:t>l</a:t>
            </a:r>
            <a:r>
              <a:rPr sz="1800" spc="-70" dirty="0">
                <a:latin typeface="Arial"/>
                <a:cs typeface="Arial"/>
              </a:rPr>
              <a:t>e</a:t>
            </a:r>
            <a:r>
              <a:rPr sz="1800" spc="60" dirty="0">
                <a:latin typeface="Arial"/>
                <a:cs typeface="Arial"/>
              </a:rPr>
              <a:t>-</a:t>
            </a:r>
            <a:r>
              <a:rPr sz="1800" spc="-5" dirty="0">
                <a:latin typeface="Arial"/>
                <a:cs typeface="Arial"/>
              </a:rPr>
              <a:t>dip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-70" dirty="0">
                <a:latin typeface="Arial"/>
                <a:cs typeface="Arial"/>
              </a:rPr>
              <a:t>le</a:t>
            </a:r>
            <a:r>
              <a:rPr sz="1800" dirty="0">
                <a:latin typeface="Arial"/>
                <a:cs typeface="Arial"/>
              </a:rPr>
              <a:t>; 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n</a:t>
            </a:r>
            <a:r>
              <a:rPr sz="1800" spc="2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1</a:t>
            </a:r>
            <a:r>
              <a:rPr sz="1800" spc="-5" dirty="0">
                <a:latin typeface="Arial"/>
                <a:cs typeface="Arial"/>
              </a:rPr>
              <a:t>,</a:t>
            </a:r>
            <a:r>
              <a:rPr sz="1800" spc="-10" dirty="0">
                <a:latin typeface="Arial"/>
                <a:cs typeface="Arial"/>
              </a:rPr>
              <a:t>8</a:t>
            </a:r>
            <a:r>
              <a:rPr sz="1800" dirty="0">
                <a:latin typeface="Arial"/>
                <a:cs typeface="Arial"/>
              </a:rPr>
              <a:t>; 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a</a:t>
            </a:r>
            <a:r>
              <a:rPr sz="1800" spc="20" dirty="0">
                <a:latin typeface="Arial"/>
                <a:cs typeface="Arial"/>
              </a:rPr>
              <a:t>=</a:t>
            </a:r>
            <a:r>
              <a:rPr sz="1800" spc="-10" dirty="0">
                <a:latin typeface="Arial"/>
                <a:cs typeface="Arial"/>
              </a:rPr>
              <a:t>10</a:t>
            </a:r>
            <a:r>
              <a:rPr sz="1800" dirty="0">
                <a:latin typeface="Arial"/>
                <a:cs typeface="Arial"/>
              </a:rPr>
              <a:t>m;	</a:t>
            </a:r>
            <a:r>
              <a:rPr sz="1800" spc="-10" dirty="0">
                <a:latin typeface="Arial"/>
                <a:cs typeface="Arial"/>
              </a:rPr>
              <a:t>N=31</a:t>
            </a:r>
            <a:r>
              <a:rPr sz="1800" spc="-5" dirty="0">
                <a:latin typeface="Arial"/>
                <a:cs typeface="Arial"/>
              </a:rPr>
              <a:t>6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ctr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5240">
              <a:lnSpc>
                <a:spcPct val="100000"/>
              </a:lnSpc>
              <a:spcBef>
                <a:spcPts val="100"/>
              </a:spcBef>
            </a:pPr>
            <a:r>
              <a:rPr spc="-95" dirty="0"/>
              <a:t>Example</a:t>
            </a:r>
            <a:r>
              <a:rPr spc="-20" dirty="0"/>
              <a:t> </a:t>
            </a:r>
            <a:r>
              <a:rPr spc="-40" dirty="0"/>
              <a:t>pseudosections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336039" y="1495844"/>
            <a:ext cx="27139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95" dirty="0">
                <a:latin typeface="Arial"/>
                <a:cs typeface="Arial"/>
              </a:rPr>
              <a:t>3) </a:t>
            </a:r>
            <a:r>
              <a:rPr sz="2000" spc="-75" dirty="0">
                <a:latin typeface="Arial"/>
                <a:cs typeface="Arial"/>
              </a:rPr>
              <a:t>The </a:t>
            </a:r>
            <a:r>
              <a:rPr sz="2000" spc="-40" dirty="0">
                <a:latin typeface="Arial"/>
                <a:cs typeface="Arial"/>
              </a:rPr>
              <a:t>“UBC-GIF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10" dirty="0">
                <a:latin typeface="Arial"/>
                <a:cs typeface="Arial"/>
              </a:rPr>
              <a:t>model”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978812" y="1865257"/>
            <a:ext cx="5186362" cy="468645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8425815" y="6448247"/>
            <a:ext cx="168275" cy="180340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>
              <a:lnSpc>
                <a:spcPts val="1400"/>
              </a:lnSpc>
            </a:pP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34</a:t>
            </a:r>
            <a:endParaRPr sz="12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06250" y="6435457"/>
            <a:ext cx="1731918" cy="37951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7825828" y="6055726"/>
            <a:ext cx="1163955" cy="295275"/>
          </a:xfrm>
          <a:prstGeom prst="rect">
            <a:avLst/>
          </a:prstGeom>
        </p:spPr>
        <p:txBody>
          <a:bodyPr vert="horz" wrap="square" lIns="0" tIns="508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40"/>
              </a:spcBef>
            </a:pPr>
            <a:r>
              <a:rPr sz="1800" spc="-40" dirty="0">
                <a:latin typeface="Arial"/>
                <a:cs typeface="Arial"/>
              </a:rPr>
              <a:t>Po</a:t>
            </a:r>
            <a:r>
              <a:rPr sz="1800" spc="-65" dirty="0">
                <a:latin typeface="Arial"/>
                <a:cs typeface="Arial"/>
              </a:rPr>
              <a:t>l</a:t>
            </a:r>
            <a:r>
              <a:rPr sz="1800" spc="-70" dirty="0">
                <a:latin typeface="Arial"/>
                <a:cs typeface="Arial"/>
              </a:rPr>
              <a:t>e</a:t>
            </a:r>
            <a:r>
              <a:rPr sz="1800" spc="60" dirty="0">
                <a:latin typeface="Arial"/>
                <a:cs typeface="Arial"/>
              </a:rPr>
              <a:t>-</a:t>
            </a:r>
            <a:r>
              <a:rPr sz="1800" spc="-25" dirty="0">
                <a:latin typeface="Arial"/>
                <a:cs typeface="Arial"/>
              </a:rPr>
              <a:t>Dip</a:t>
            </a:r>
            <a:r>
              <a:rPr sz="1800" spc="-35" dirty="0">
                <a:latin typeface="Arial"/>
                <a:cs typeface="Arial"/>
              </a:rPr>
              <a:t>o</a:t>
            </a:r>
            <a:r>
              <a:rPr sz="1800" spc="-70" dirty="0">
                <a:latin typeface="Arial"/>
                <a:cs typeface="Arial"/>
              </a:rPr>
              <a:t>le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4600" y="335090"/>
            <a:ext cx="157607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0" dirty="0"/>
              <a:t>I</a:t>
            </a:r>
            <a:r>
              <a:rPr sz="3200" spc="-170" dirty="0"/>
              <a:t>n</a:t>
            </a:r>
            <a:r>
              <a:rPr sz="3200" spc="-114" dirty="0"/>
              <a:t>ve</a:t>
            </a:r>
            <a:r>
              <a:rPr sz="3200" spc="-65" dirty="0"/>
              <a:t>r</a:t>
            </a:r>
            <a:r>
              <a:rPr sz="3200" spc="-70" dirty="0"/>
              <a:t>s</a:t>
            </a:r>
            <a:r>
              <a:rPr sz="3200" spc="-125" dirty="0"/>
              <a:t>i</a:t>
            </a:r>
            <a:r>
              <a:rPr sz="3200" spc="-10" dirty="0"/>
              <a:t>o</a:t>
            </a:r>
            <a:r>
              <a:rPr sz="3200" spc="-65" dirty="0"/>
              <a:t>n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3793070" y="4233333"/>
            <a:ext cx="1727200" cy="14985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3885310" y="5126545"/>
            <a:ext cx="12211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solidFill>
                  <a:srgbClr val="000099"/>
                </a:solidFill>
                <a:latin typeface="Arial"/>
                <a:cs typeface="Arial"/>
              </a:rPr>
              <a:t>processing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1219202" y="5930900"/>
            <a:ext cx="914400" cy="406400"/>
          </a:xfrm>
          <a:custGeom>
            <a:avLst/>
            <a:gdLst/>
            <a:ahLst/>
            <a:cxnLst/>
            <a:rect l="l" t="t" r="r" b="b"/>
            <a:pathLst>
              <a:path w="914400" h="406400">
                <a:moveTo>
                  <a:pt x="0" y="406400"/>
                </a:moveTo>
                <a:lnTo>
                  <a:pt x="914400" y="406400"/>
                </a:lnTo>
                <a:lnTo>
                  <a:pt x="914400" y="0"/>
                </a:lnTo>
                <a:lnTo>
                  <a:pt x="0" y="0"/>
                </a:lnTo>
                <a:lnTo>
                  <a:pt x="0" y="406400"/>
                </a:lnTo>
                <a:close/>
              </a:path>
            </a:pathLst>
          </a:custGeom>
          <a:solidFill>
            <a:srgbClr val="FFFFCC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219202" y="5930900"/>
            <a:ext cx="914400" cy="406400"/>
          </a:xfrm>
          <a:custGeom>
            <a:avLst/>
            <a:gdLst/>
            <a:ahLst/>
            <a:cxnLst/>
            <a:rect l="l" t="t" r="r" b="b"/>
            <a:pathLst>
              <a:path w="914400" h="406400">
                <a:moveTo>
                  <a:pt x="0" y="0"/>
                </a:moveTo>
                <a:lnTo>
                  <a:pt x="914400" y="0"/>
                </a:lnTo>
                <a:lnTo>
                  <a:pt x="914400" y="406400"/>
                </a:lnTo>
                <a:lnTo>
                  <a:pt x="0" y="40640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1223965" y="5964745"/>
            <a:ext cx="90487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14935">
              <a:lnSpc>
                <a:spcPct val="100000"/>
              </a:lnSpc>
              <a:spcBef>
                <a:spcPts val="100"/>
              </a:spcBef>
            </a:pPr>
            <a:r>
              <a:rPr sz="2000" spc="-30" dirty="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2931325" y="5833142"/>
            <a:ext cx="511746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12700" marR="5080" indent="382270">
              <a:lnSpc>
                <a:spcPts val="2870"/>
              </a:lnSpc>
              <a:spcBef>
                <a:spcPts val="200"/>
              </a:spcBef>
            </a:pPr>
            <a:r>
              <a:rPr sz="2400" spc="-70" dirty="0">
                <a:solidFill>
                  <a:srgbClr val="000099"/>
                </a:solidFill>
                <a:latin typeface="Arial"/>
                <a:cs typeface="Arial"/>
              </a:rPr>
              <a:t>Inversion </a:t>
            </a:r>
            <a:r>
              <a:rPr sz="2400" spc="-45" dirty="0">
                <a:solidFill>
                  <a:srgbClr val="000099"/>
                </a:solidFill>
                <a:latin typeface="Arial"/>
                <a:cs typeface="Arial"/>
              </a:rPr>
              <a:t>estimates </a:t>
            </a:r>
            <a:r>
              <a:rPr sz="2400" spc="-65" dirty="0">
                <a:solidFill>
                  <a:srgbClr val="000099"/>
                </a:solidFill>
                <a:latin typeface="Arial"/>
                <a:cs typeface="Arial"/>
              </a:rPr>
              <a:t>Earth </a:t>
            </a:r>
            <a:r>
              <a:rPr sz="2400" spc="-35" dirty="0">
                <a:solidFill>
                  <a:srgbClr val="000099"/>
                </a:solidFill>
                <a:latin typeface="Arial"/>
                <a:cs typeface="Arial"/>
              </a:rPr>
              <a:t>models  </a:t>
            </a:r>
            <a:r>
              <a:rPr sz="2400" spc="-30" dirty="0">
                <a:solidFill>
                  <a:srgbClr val="000099"/>
                </a:solidFill>
                <a:latin typeface="Arial"/>
                <a:cs typeface="Arial"/>
              </a:rPr>
              <a:t>based </a:t>
            </a:r>
            <a:r>
              <a:rPr sz="2400" spc="-15" dirty="0">
                <a:solidFill>
                  <a:srgbClr val="000099"/>
                </a:solidFill>
                <a:latin typeface="Arial"/>
                <a:cs typeface="Arial"/>
              </a:rPr>
              <a:t>upon </a:t>
            </a:r>
            <a:r>
              <a:rPr sz="2400" spc="-25" dirty="0">
                <a:solidFill>
                  <a:srgbClr val="000099"/>
                </a:solidFill>
                <a:latin typeface="Arial"/>
                <a:cs typeface="Arial"/>
              </a:rPr>
              <a:t>data </a:t>
            </a:r>
            <a:r>
              <a:rPr sz="2400" spc="-35" dirty="0">
                <a:solidFill>
                  <a:srgbClr val="000099"/>
                </a:solidFill>
                <a:latin typeface="Arial"/>
                <a:cs typeface="Arial"/>
              </a:rPr>
              <a:t>and </a:t>
            </a:r>
            <a:r>
              <a:rPr sz="2400" spc="-30" dirty="0">
                <a:solidFill>
                  <a:srgbClr val="000099"/>
                </a:solidFill>
                <a:latin typeface="Arial"/>
                <a:cs typeface="Arial"/>
              </a:rPr>
              <a:t>prior</a:t>
            </a:r>
            <a:r>
              <a:rPr sz="2400" spc="-10" dirty="0">
                <a:solidFill>
                  <a:srgbClr val="000099"/>
                </a:solidFill>
                <a:latin typeface="Arial"/>
                <a:cs typeface="Arial"/>
              </a:rPr>
              <a:t> </a:t>
            </a:r>
            <a:r>
              <a:rPr sz="2400" spc="-25" dirty="0">
                <a:solidFill>
                  <a:srgbClr val="000099"/>
                </a:solidFill>
                <a:latin typeface="Arial"/>
                <a:cs typeface="Arial"/>
              </a:rPr>
              <a:t>knowledge.</a:t>
            </a:r>
            <a:endParaRPr sz="24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976533" y="4209605"/>
            <a:ext cx="357505" cy="244475"/>
          </a:xfrm>
          <a:custGeom>
            <a:avLst/>
            <a:gdLst/>
            <a:ahLst/>
            <a:cxnLst/>
            <a:rect l="l" t="t" r="r" b="b"/>
            <a:pathLst>
              <a:path w="357504" h="244475">
                <a:moveTo>
                  <a:pt x="101130" y="214566"/>
                </a:moveTo>
                <a:lnTo>
                  <a:pt x="17932" y="214566"/>
                </a:lnTo>
                <a:lnTo>
                  <a:pt x="5905" y="220471"/>
                </a:lnTo>
                <a:lnTo>
                  <a:pt x="0" y="226377"/>
                </a:lnTo>
                <a:lnTo>
                  <a:pt x="5905" y="244284"/>
                </a:lnTo>
                <a:lnTo>
                  <a:pt x="11823" y="238391"/>
                </a:lnTo>
                <a:lnTo>
                  <a:pt x="23812" y="238391"/>
                </a:lnTo>
                <a:lnTo>
                  <a:pt x="29768" y="232473"/>
                </a:lnTo>
                <a:lnTo>
                  <a:pt x="47701" y="232473"/>
                </a:lnTo>
                <a:lnTo>
                  <a:pt x="59537" y="226377"/>
                </a:lnTo>
                <a:lnTo>
                  <a:pt x="136778" y="226377"/>
                </a:lnTo>
                <a:lnTo>
                  <a:pt x="124942" y="220471"/>
                </a:lnTo>
                <a:lnTo>
                  <a:pt x="107010" y="220471"/>
                </a:lnTo>
                <a:lnTo>
                  <a:pt x="101130" y="214566"/>
                </a:lnTo>
                <a:close/>
              </a:path>
              <a:path w="357504" h="244475">
                <a:moveTo>
                  <a:pt x="255777" y="154914"/>
                </a:moveTo>
                <a:lnTo>
                  <a:pt x="196316" y="154914"/>
                </a:lnTo>
                <a:lnTo>
                  <a:pt x="184480" y="166928"/>
                </a:lnTo>
                <a:lnTo>
                  <a:pt x="184480" y="202564"/>
                </a:lnTo>
                <a:lnTo>
                  <a:pt x="178536" y="214566"/>
                </a:lnTo>
                <a:lnTo>
                  <a:pt x="178536" y="220471"/>
                </a:lnTo>
                <a:lnTo>
                  <a:pt x="172656" y="226377"/>
                </a:lnTo>
                <a:lnTo>
                  <a:pt x="65404" y="226377"/>
                </a:lnTo>
                <a:lnTo>
                  <a:pt x="71361" y="232473"/>
                </a:lnTo>
                <a:lnTo>
                  <a:pt x="95173" y="232473"/>
                </a:lnTo>
                <a:lnTo>
                  <a:pt x="107010" y="238391"/>
                </a:lnTo>
                <a:lnTo>
                  <a:pt x="124942" y="238391"/>
                </a:lnTo>
                <a:lnTo>
                  <a:pt x="136778" y="244284"/>
                </a:lnTo>
                <a:lnTo>
                  <a:pt x="184480" y="244284"/>
                </a:lnTo>
                <a:lnTo>
                  <a:pt x="196316" y="232473"/>
                </a:lnTo>
                <a:lnTo>
                  <a:pt x="202425" y="214566"/>
                </a:lnTo>
                <a:lnTo>
                  <a:pt x="202425" y="172834"/>
                </a:lnTo>
                <a:lnTo>
                  <a:pt x="208305" y="172834"/>
                </a:lnTo>
                <a:lnTo>
                  <a:pt x="214172" y="166928"/>
                </a:lnTo>
                <a:lnTo>
                  <a:pt x="324317" y="166928"/>
                </a:lnTo>
                <a:lnTo>
                  <a:pt x="327304" y="160832"/>
                </a:lnTo>
                <a:lnTo>
                  <a:pt x="267842" y="160832"/>
                </a:lnTo>
                <a:lnTo>
                  <a:pt x="255777" y="154914"/>
                </a:lnTo>
                <a:close/>
              </a:path>
              <a:path w="357504" h="244475">
                <a:moveTo>
                  <a:pt x="83350" y="208660"/>
                </a:moveTo>
                <a:lnTo>
                  <a:pt x="35636" y="208660"/>
                </a:lnTo>
                <a:lnTo>
                  <a:pt x="23812" y="214566"/>
                </a:lnTo>
                <a:lnTo>
                  <a:pt x="89306" y="214566"/>
                </a:lnTo>
                <a:lnTo>
                  <a:pt x="83350" y="208660"/>
                </a:lnTo>
                <a:close/>
              </a:path>
              <a:path w="357504" h="244475">
                <a:moveTo>
                  <a:pt x="324317" y="166928"/>
                </a:moveTo>
                <a:lnTo>
                  <a:pt x="220129" y="166928"/>
                </a:lnTo>
                <a:lnTo>
                  <a:pt x="238074" y="172834"/>
                </a:lnTo>
                <a:lnTo>
                  <a:pt x="243941" y="172834"/>
                </a:lnTo>
                <a:lnTo>
                  <a:pt x="255777" y="178739"/>
                </a:lnTo>
                <a:lnTo>
                  <a:pt x="303491" y="178739"/>
                </a:lnTo>
                <a:lnTo>
                  <a:pt x="321424" y="172834"/>
                </a:lnTo>
                <a:lnTo>
                  <a:pt x="324317" y="166928"/>
                </a:lnTo>
                <a:close/>
              </a:path>
              <a:path w="357504" h="244475">
                <a:moveTo>
                  <a:pt x="354133" y="11810"/>
                </a:moveTo>
                <a:lnTo>
                  <a:pt x="291655" y="11810"/>
                </a:lnTo>
                <a:lnTo>
                  <a:pt x="303491" y="17716"/>
                </a:lnTo>
                <a:lnTo>
                  <a:pt x="327304" y="17716"/>
                </a:lnTo>
                <a:lnTo>
                  <a:pt x="333260" y="23825"/>
                </a:lnTo>
                <a:lnTo>
                  <a:pt x="339128" y="23825"/>
                </a:lnTo>
                <a:lnTo>
                  <a:pt x="345084" y="29730"/>
                </a:lnTo>
                <a:lnTo>
                  <a:pt x="345084" y="41732"/>
                </a:lnTo>
                <a:lnTo>
                  <a:pt x="339128" y="41732"/>
                </a:lnTo>
                <a:lnTo>
                  <a:pt x="339128" y="47637"/>
                </a:lnTo>
                <a:lnTo>
                  <a:pt x="327304" y="59448"/>
                </a:lnTo>
                <a:lnTo>
                  <a:pt x="327304" y="65557"/>
                </a:lnTo>
                <a:lnTo>
                  <a:pt x="315315" y="71450"/>
                </a:lnTo>
                <a:lnTo>
                  <a:pt x="303491" y="83464"/>
                </a:lnTo>
                <a:lnTo>
                  <a:pt x="303491" y="95275"/>
                </a:lnTo>
                <a:lnTo>
                  <a:pt x="309359" y="101180"/>
                </a:lnTo>
                <a:lnTo>
                  <a:pt x="309359" y="107276"/>
                </a:lnTo>
                <a:lnTo>
                  <a:pt x="315315" y="119087"/>
                </a:lnTo>
                <a:lnTo>
                  <a:pt x="315315" y="125196"/>
                </a:lnTo>
                <a:lnTo>
                  <a:pt x="321424" y="131102"/>
                </a:lnTo>
                <a:lnTo>
                  <a:pt x="321424" y="149009"/>
                </a:lnTo>
                <a:lnTo>
                  <a:pt x="315315" y="149009"/>
                </a:lnTo>
                <a:lnTo>
                  <a:pt x="315315" y="154914"/>
                </a:lnTo>
                <a:lnTo>
                  <a:pt x="309359" y="154914"/>
                </a:lnTo>
                <a:lnTo>
                  <a:pt x="297611" y="160832"/>
                </a:lnTo>
                <a:lnTo>
                  <a:pt x="327304" y="160832"/>
                </a:lnTo>
                <a:lnTo>
                  <a:pt x="339128" y="149009"/>
                </a:lnTo>
                <a:lnTo>
                  <a:pt x="339128" y="125196"/>
                </a:lnTo>
                <a:lnTo>
                  <a:pt x="327304" y="101180"/>
                </a:lnTo>
                <a:lnTo>
                  <a:pt x="321424" y="83464"/>
                </a:lnTo>
                <a:lnTo>
                  <a:pt x="327304" y="83464"/>
                </a:lnTo>
                <a:lnTo>
                  <a:pt x="327304" y="77355"/>
                </a:lnTo>
                <a:lnTo>
                  <a:pt x="351193" y="53543"/>
                </a:lnTo>
                <a:lnTo>
                  <a:pt x="351193" y="47637"/>
                </a:lnTo>
                <a:lnTo>
                  <a:pt x="357073" y="41732"/>
                </a:lnTo>
                <a:lnTo>
                  <a:pt x="357073" y="17716"/>
                </a:lnTo>
                <a:lnTo>
                  <a:pt x="354133" y="11810"/>
                </a:lnTo>
                <a:close/>
              </a:path>
              <a:path w="357504" h="244475">
                <a:moveTo>
                  <a:pt x="315315" y="0"/>
                </a:moveTo>
                <a:lnTo>
                  <a:pt x="220129" y="0"/>
                </a:lnTo>
                <a:lnTo>
                  <a:pt x="220129" y="11810"/>
                </a:lnTo>
                <a:lnTo>
                  <a:pt x="226009" y="17716"/>
                </a:lnTo>
                <a:lnTo>
                  <a:pt x="232117" y="11810"/>
                </a:lnTo>
                <a:lnTo>
                  <a:pt x="354133" y="11810"/>
                </a:lnTo>
                <a:lnTo>
                  <a:pt x="351193" y="5905"/>
                </a:lnTo>
                <a:lnTo>
                  <a:pt x="315315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720729" y="4406252"/>
            <a:ext cx="291465" cy="167005"/>
          </a:xfrm>
          <a:custGeom>
            <a:avLst/>
            <a:gdLst/>
            <a:ahLst/>
            <a:cxnLst/>
            <a:rect l="l" t="t" r="r" b="b"/>
            <a:pathLst>
              <a:path w="291464" h="167004">
                <a:moveTo>
                  <a:pt x="184454" y="0"/>
                </a:moveTo>
                <a:lnTo>
                  <a:pt x="166522" y="5918"/>
                </a:lnTo>
                <a:lnTo>
                  <a:pt x="154698" y="5918"/>
                </a:lnTo>
                <a:lnTo>
                  <a:pt x="142684" y="12014"/>
                </a:lnTo>
                <a:lnTo>
                  <a:pt x="124942" y="17919"/>
                </a:lnTo>
                <a:lnTo>
                  <a:pt x="118833" y="17919"/>
                </a:lnTo>
                <a:lnTo>
                  <a:pt x="101091" y="23825"/>
                </a:lnTo>
                <a:lnTo>
                  <a:pt x="95186" y="29730"/>
                </a:lnTo>
                <a:lnTo>
                  <a:pt x="59321" y="47637"/>
                </a:lnTo>
                <a:lnTo>
                  <a:pt x="0" y="107289"/>
                </a:lnTo>
                <a:lnTo>
                  <a:pt x="11823" y="143103"/>
                </a:lnTo>
                <a:lnTo>
                  <a:pt x="17729" y="149009"/>
                </a:lnTo>
                <a:lnTo>
                  <a:pt x="23647" y="161023"/>
                </a:lnTo>
                <a:lnTo>
                  <a:pt x="35661" y="166928"/>
                </a:lnTo>
                <a:lnTo>
                  <a:pt x="77254" y="166928"/>
                </a:lnTo>
                <a:lnTo>
                  <a:pt x="285572" y="107289"/>
                </a:lnTo>
                <a:lnTo>
                  <a:pt x="291439" y="71462"/>
                </a:lnTo>
                <a:lnTo>
                  <a:pt x="249885" y="23825"/>
                </a:lnTo>
                <a:lnTo>
                  <a:pt x="184454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4476559" y="4072407"/>
            <a:ext cx="726440" cy="292735"/>
          </a:xfrm>
          <a:custGeom>
            <a:avLst/>
            <a:gdLst/>
            <a:ahLst/>
            <a:cxnLst/>
            <a:rect l="l" t="t" r="r" b="b"/>
            <a:pathLst>
              <a:path w="726439" h="292735">
                <a:moveTo>
                  <a:pt x="416610" y="0"/>
                </a:moveTo>
                <a:lnTo>
                  <a:pt x="0" y="47637"/>
                </a:lnTo>
                <a:lnTo>
                  <a:pt x="0" y="214553"/>
                </a:lnTo>
                <a:lnTo>
                  <a:pt x="398868" y="292112"/>
                </a:lnTo>
                <a:lnTo>
                  <a:pt x="725982" y="196646"/>
                </a:lnTo>
                <a:lnTo>
                  <a:pt x="725982" y="59639"/>
                </a:lnTo>
                <a:lnTo>
                  <a:pt x="416610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500397" y="4137952"/>
            <a:ext cx="368935" cy="208915"/>
          </a:xfrm>
          <a:custGeom>
            <a:avLst/>
            <a:gdLst/>
            <a:ahLst/>
            <a:cxnLst/>
            <a:rect l="l" t="t" r="r" b="b"/>
            <a:pathLst>
              <a:path w="368935" h="208914">
                <a:moveTo>
                  <a:pt x="0" y="0"/>
                </a:moveTo>
                <a:lnTo>
                  <a:pt x="0" y="125196"/>
                </a:lnTo>
                <a:lnTo>
                  <a:pt x="368922" y="208661"/>
                </a:lnTo>
                <a:lnTo>
                  <a:pt x="368922" y="59651"/>
                </a:lnTo>
                <a:lnTo>
                  <a:pt x="0" y="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4559922" y="4090314"/>
            <a:ext cx="601345" cy="83820"/>
          </a:xfrm>
          <a:custGeom>
            <a:avLst/>
            <a:gdLst/>
            <a:ahLst/>
            <a:cxnLst/>
            <a:rect l="l" t="t" r="r" b="b"/>
            <a:pathLst>
              <a:path w="601345" h="83820">
                <a:moveTo>
                  <a:pt x="327329" y="0"/>
                </a:moveTo>
                <a:lnTo>
                  <a:pt x="0" y="35839"/>
                </a:lnTo>
                <a:lnTo>
                  <a:pt x="315506" y="83464"/>
                </a:lnTo>
                <a:lnTo>
                  <a:pt x="601091" y="47637"/>
                </a:lnTo>
                <a:lnTo>
                  <a:pt x="327329" y="0"/>
                </a:lnTo>
                <a:close/>
              </a:path>
            </a:pathLst>
          </a:custGeom>
          <a:solidFill>
            <a:srgbClr val="BEC0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4893170" y="4155871"/>
            <a:ext cx="292100" cy="185420"/>
          </a:xfrm>
          <a:custGeom>
            <a:avLst/>
            <a:gdLst/>
            <a:ahLst/>
            <a:cxnLst/>
            <a:rect l="l" t="t" r="r" b="b"/>
            <a:pathLst>
              <a:path w="292100" h="185420">
                <a:moveTo>
                  <a:pt x="291668" y="0"/>
                </a:moveTo>
                <a:lnTo>
                  <a:pt x="0" y="41732"/>
                </a:lnTo>
                <a:lnTo>
                  <a:pt x="0" y="184835"/>
                </a:lnTo>
                <a:lnTo>
                  <a:pt x="145834" y="143103"/>
                </a:lnTo>
                <a:lnTo>
                  <a:pt x="29756" y="143103"/>
                </a:lnTo>
                <a:lnTo>
                  <a:pt x="150740" y="107276"/>
                </a:lnTo>
                <a:lnTo>
                  <a:pt x="35674" y="107276"/>
                </a:lnTo>
                <a:lnTo>
                  <a:pt x="153925" y="71450"/>
                </a:lnTo>
                <a:lnTo>
                  <a:pt x="35674" y="71450"/>
                </a:lnTo>
                <a:lnTo>
                  <a:pt x="291668" y="0"/>
                </a:lnTo>
                <a:close/>
              </a:path>
              <a:path w="292100" h="185420">
                <a:moveTo>
                  <a:pt x="291668" y="101371"/>
                </a:moveTo>
                <a:lnTo>
                  <a:pt x="29756" y="143103"/>
                </a:lnTo>
                <a:lnTo>
                  <a:pt x="145834" y="143103"/>
                </a:lnTo>
                <a:lnTo>
                  <a:pt x="291668" y="101371"/>
                </a:lnTo>
                <a:close/>
              </a:path>
              <a:path w="292100" h="185420">
                <a:moveTo>
                  <a:pt x="291668" y="65544"/>
                </a:moveTo>
                <a:lnTo>
                  <a:pt x="35674" y="107276"/>
                </a:lnTo>
                <a:lnTo>
                  <a:pt x="150740" y="107276"/>
                </a:lnTo>
                <a:lnTo>
                  <a:pt x="291668" y="65544"/>
                </a:lnTo>
                <a:close/>
              </a:path>
              <a:path w="292100" h="185420">
                <a:moveTo>
                  <a:pt x="291668" y="29717"/>
                </a:moveTo>
                <a:lnTo>
                  <a:pt x="35674" y="71450"/>
                </a:lnTo>
                <a:lnTo>
                  <a:pt x="153925" y="71450"/>
                </a:lnTo>
                <a:lnTo>
                  <a:pt x="291668" y="29717"/>
                </a:lnTo>
                <a:close/>
              </a:path>
            </a:pathLst>
          </a:custGeom>
          <a:solidFill>
            <a:srgbClr val="8B939A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4720729" y="4191698"/>
            <a:ext cx="125095" cy="59690"/>
          </a:xfrm>
          <a:custGeom>
            <a:avLst/>
            <a:gdLst/>
            <a:ahLst/>
            <a:cxnLst/>
            <a:rect l="l" t="t" r="r" b="b"/>
            <a:pathLst>
              <a:path w="125095" h="59689">
                <a:moveTo>
                  <a:pt x="0" y="0"/>
                </a:moveTo>
                <a:lnTo>
                  <a:pt x="0" y="23812"/>
                </a:lnTo>
                <a:lnTo>
                  <a:pt x="5918" y="41732"/>
                </a:lnTo>
                <a:lnTo>
                  <a:pt x="107010" y="59639"/>
                </a:lnTo>
                <a:lnTo>
                  <a:pt x="124942" y="47637"/>
                </a:lnTo>
                <a:lnTo>
                  <a:pt x="124942" y="23812"/>
                </a:lnTo>
                <a:lnTo>
                  <a:pt x="0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720729" y="4215510"/>
            <a:ext cx="125095" cy="36195"/>
          </a:xfrm>
          <a:custGeom>
            <a:avLst/>
            <a:gdLst/>
            <a:ahLst/>
            <a:cxnLst/>
            <a:rect l="l" t="t" r="r" b="b"/>
            <a:pathLst>
              <a:path w="125095" h="36195">
                <a:moveTo>
                  <a:pt x="0" y="0"/>
                </a:moveTo>
                <a:lnTo>
                  <a:pt x="5918" y="17919"/>
                </a:lnTo>
                <a:lnTo>
                  <a:pt x="107010" y="35826"/>
                </a:lnTo>
                <a:lnTo>
                  <a:pt x="124942" y="23825"/>
                </a:lnTo>
                <a:lnTo>
                  <a:pt x="0" y="0"/>
                </a:lnTo>
                <a:close/>
              </a:path>
            </a:pathLst>
          </a:custGeom>
          <a:solidFill>
            <a:srgbClr val="BEC0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524247" y="4161777"/>
            <a:ext cx="125095" cy="83820"/>
          </a:xfrm>
          <a:custGeom>
            <a:avLst/>
            <a:gdLst/>
            <a:ahLst/>
            <a:cxnLst/>
            <a:rect l="l" t="t" r="r" b="b"/>
            <a:pathLst>
              <a:path w="125095" h="83820">
                <a:moveTo>
                  <a:pt x="0" y="0"/>
                </a:moveTo>
                <a:lnTo>
                  <a:pt x="0" y="59639"/>
                </a:lnTo>
                <a:lnTo>
                  <a:pt x="124942" y="83451"/>
                </a:lnTo>
                <a:lnTo>
                  <a:pt x="124942" y="23812"/>
                </a:lnTo>
                <a:lnTo>
                  <a:pt x="0" y="0"/>
                </a:lnTo>
                <a:close/>
              </a:path>
            </a:pathLst>
          </a:custGeom>
          <a:solidFill>
            <a:srgbClr val="BEC0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90973" y="4060393"/>
            <a:ext cx="232410" cy="78105"/>
          </a:xfrm>
          <a:custGeom>
            <a:avLst/>
            <a:gdLst/>
            <a:ahLst/>
            <a:cxnLst/>
            <a:rect l="l" t="t" r="r" b="b"/>
            <a:pathLst>
              <a:path w="232410" h="78104">
                <a:moveTo>
                  <a:pt x="0" y="0"/>
                </a:moveTo>
                <a:lnTo>
                  <a:pt x="53403" y="65760"/>
                </a:lnTo>
                <a:lnTo>
                  <a:pt x="154698" y="77558"/>
                </a:lnTo>
                <a:lnTo>
                  <a:pt x="231952" y="17919"/>
                </a:lnTo>
                <a:lnTo>
                  <a:pt x="0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4554004" y="3470275"/>
            <a:ext cx="690880" cy="626110"/>
          </a:xfrm>
          <a:custGeom>
            <a:avLst/>
            <a:gdLst/>
            <a:ahLst/>
            <a:cxnLst/>
            <a:rect l="l" t="t" r="r" b="b"/>
            <a:pathLst>
              <a:path w="690879" h="626110">
                <a:moveTo>
                  <a:pt x="470230" y="0"/>
                </a:moveTo>
                <a:lnTo>
                  <a:pt x="0" y="154863"/>
                </a:lnTo>
                <a:lnTo>
                  <a:pt x="0" y="602132"/>
                </a:lnTo>
                <a:lnTo>
                  <a:pt x="458165" y="625944"/>
                </a:lnTo>
                <a:lnTo>
                  <a:pt x="690371" y="572401"/>
                </a:lnTo>
                <a:lnTo>
                  <a:pt x="690371" y="333832"/>
                </a:lnTo>
                <a:lnTo>
                  <a:pt x="577240" y="274205"/>
                </a:lnTo>
                <a:lnTo>
                  <a:pt x="571296" y="250329"/>
                </a:lnTo>
                <a:lnTo>
                  <a:pt x="571296" y="148996"/>
                </a:lnTo>
                <a:lnTo>
                  <a:pt x="559307" y="113157"/>
                </a:lnTo>
                <a:lnTo>
                  <a:pt x="559307" y="101346"/>
                </a:lnTo>
                <a:lnTo>
                  <a:pt x="553351" y="83413"/>
                </a:lnTo>
                <a:lnTo>
                  <a:pt x="541527" y="71450"/>
                </a:lnTo>
                <a:lnTo>
                  <a:pt x="535647" y="53682"/>
                </a:lnTo>
                <a:lnTo>
                  <a:pt x="493890" y="11976"/>
                </a:lnTo>
                <a:lnTo>
                  <a:pt x="470230" y="0"/>
                </a:lnTo>
                <a:close/>
              </a:path>
            </a:pathLst>
          </a:custGeom>
          <a:solidFill>
            <a:srgbClr val="BEC0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5006301" y="3488194"/>
            <a:ext cx="95250" cy="584835"/>
          </a:xfrm>
          <a:custGeom>
            <a:avLst/>
            <a:gdLst/>
            <a:ahLst/>
            <a:cxnLst/>
            <a:rect l="l" t="t" r="r" b="b"/>
            <a:pathLst>
              <a:path w="95250" h="584835">
                <a:moveTo>
                  <a:pt x="0" y="0"/>
                </a:moveTo>
                <a:lnTo>
                  <a:pt x="0" y="584212"/>
                </a:lnTo>
                <a:lnTo>
                  <a:pt x="95173" y="566293"/>
                </a:lnTo>
                <a:lnTo>
                  <a:pt x="95173" y="107289"/>
                </a:lnTo>
                <a:lnTo>
                  <a:pt x="89230" y="95237"/>
                </a:lnTo>
                <a:lnTo>
                  <a:pt x="89230" y="83426"/>
                </a:lnTo>
                <a:lnTo>
                  <a:pt x="83350" y="77546"/>
                </a:lnTo>
                <a:lnTo>
                  <a:pt x="77241" y="65493"/>
                </a:lnTo>
                <a:lnTo>
                  <a:pt x="77241" y="59626"/>
                </a:lnTo>
                <a:lnTo>
                  <a:pt x="35636" y="17919"/>
                </a:lnTo>
                <a:lnTo>
                  <a:pt x="0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4607610" y="3565740"/>
            <a:ext cx="327660" cy="399415"/>
          </a:xfrm>
          <a:custGeom>
            <a:avLst/>
            <a:gdLst/>
            <a:ahLst/>
            <a:cxnLst/>
            <a:rect l="l" t="t" r="r" b="b"/>
            <a:pathLst>
              <a:path w="327660" h="399414">
                <a:moveTo>
                  <a:pt x="327329" y="0"/>
                </a:moveTo>
                <a:lnTo>
                  <a:pt x="0" y="89369"/>
                </a:lnTo>
                <a:lnTo>
                  <a:pt x="0" y="393280"/>
                </a:lnTo>
                <a:lnTo>
                  <a:pt x="327329" y="399376"/>
                </a:lnTo>
                <a:lnTo>
                  <a:pt x="327329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4923021" y="3571621"/>
            <a:ext cx="0" cy="393700"/>
          </a:xfrm>
          <a:custGeom>
            <a:avLst/>
            <a:gdLst/>
            <a:ahLst/>
            <a:cxnLst/>
            <a:rect l="l" t="t" r="r" b="b"/>
            <a:pathLst>
              <a:path h="393700">
                <a:moveTo>
                  <a:pt x="0" y="0"/>
                </a:moveTo>
                <a:lnTo>
                  <a:pt x="0" y="393496"/>
                </a:lnTo>
              </a:path>
            </a:pathLst>
          </a:custGeom>
          <a:ln w="23837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619536" y="3655110"/>
            <a:ext cx="0" cy="304165"/>
          </a:xfrm>
          <a:custGeom>
            <a:avLst/>
            <a:gdLst/>
            <a:ahLst/>
            <a:cxnLst/>
            <a:rect l="l" t="t" r="r" b="b"/>
            <a:pathLst>
              <a:path h="304164">
                <a:moveTo>
                  <a:pt x="0" y="0"/>
                </a:moveTo>
                <a:lnTo>
                  <a:pt x="0" y="303911"/>
                </a:lnTo>
              </a:path>
            </a:pathLst>
          </a:custGeom>
          <a:ln w="23850">
            <a:solidFill>
              <a:srgbClr val="FFFFF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25340" y="3589540"/>
            <a:ext cx="292100" cy="358140"/>
          </a:xfrm>
          <a:custGeom>
            <a:avLst/>
            <a:gdLst/>
            <a:ahLst/>
            <a:cxnLst/>
            <a:rect l="l" t="t" r="r" b="b"/>
            <a:pathLst>
              <a:path w="292100" h="358139">
                <a:moveTo>
                  <a:pt x="291668" y="0"/>
                </a:moveTo>
                <a:lnTo>
                  <a:pt x="0" y="83489"/>
                </a:lnTo>
                <a:lnTo>
                  <a:pt x="0" y="357670"/>
                </a:lnTo>
                <a:lnTo>
                  <a:pt x="291668" y="357670"/>
                </a:lnTo>
                <a:lnTo>
                  <a:pt x="291668" y="0"/>
                </a:lnTo>
                <a:close/>
              </a:path>
            </a:pathLst>
          </a:custGeom>
          <a:solidFill>
            <a:srgbClr val="6C787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125300" y="3768267"/>
            <a:ext cx="101600" cy="286385"/>
          </a:xfrm>
          <a:custGeom>
            <a:avLst/>
            <a:gdLst/>
            <a:ahLst/>
            <a:cxnLst/>
            <a:rect l="l" t="t" r="r" b="b"/>
            <a:pathLst>
              <a:path w="101600" h="286385">
                <a:moveTo>
                  <a:pt x="0" y="0"/>
                </a:moveTo>
                <a:lnTo>
                  <a:pt x="0" y="286219"/>
                </a:lnTo>
                <a:lnTo>
                  <a:pt x="101130" y="262407"/>
                </a:lnTo>
                <a:lnTo>
                  <a:pt x="23888" y="250393"/>
                </a:lnTo>
                <a:lnTo>
                  <a:pt x="101130" y="232676"/>
                </a:lnTo>
                <a:lnTo>
                  <a:pt x="29768" y="220675"/>
                </a:lnTo>
                <a:lnTo>
                  <a:pt x="101130" y="208673"/>
                </a:lnTo>
                <a:lnTo>
                  <a:pt x="29768" y="196850"/>
                </a:lnTo>
                <a:lnTo>
                  <a:pt x="101130" y="184848"/>
                </a:lnTo>
                <a:lnTo>
                  <a:pt x="35712" y="173037"/>
                </a:lnTo>
                <a:lnTo>
                  <a:pt x="101130" y="161036"/>
                </a:lnTo>
                <a:lnTo>
                  <a:pt x="29768" y="143116"/>
                </a:lnTo>
                <a:lnTo>
                  <a:pt x="101130" y="137210"/>
                </a:lnTo>
                <a:lnTo>
                  <a:pt x="29768" y="113398"/>
                </a:lnTo>
                <a:lnTo>
                  <a:pt x="101130" y="107289"/>
                </a:lnTo>
                <a:lnTo>
                  <a:pt x="29768" y="77558"/>
                </a:lnTo>
                <a:lnTo>
                  <a:pt x="89278" y="77558"/>
                </a:lnTo>
                <a:lnTo>
                  <a:pt x="29768" y="47840"/>
                </a:lnTo>
                <a:lnTo>
                  <a:pt x="73800" y="47840"/>
                </a:lnTo>
                <a:lnTo>
                  <a:pt x="0" y="0"/>
                </a:lnTo>
                <a:close/>
              </a:path>
              <a:path w="101600" h="286385">
                <a:moveTo>
                  <a:pt x="89278" y="77558"/>
                </a:moveTo>
                <a:lnTo>
                  <a:pt x="29768" y="77558"/>
                </a:lnTo>
                <a:lnTo>
                  <a:pt x="101130" y="83477"/>
                </a:lnTo>
                <a:lnTo>
                  <a:pt x="89278" y="77558"/>
                </a:lnTo>
                <a:close/>
              </a:path>
              <a:path w="101600" h="286385">
                <a:moveTo>
                  <a:pt x="73800" y="47840"/>
                </a:moveTo>
                <a:lnTo>
                  <a:pt x="29768" y="47840"/>
                </a:lnTo>
                <a:lnTo>
                  <a:pt x="101130" y="65557"/>
                </a:lnTo>
                <a:lnTo>
                  <a:pt x="73800" y="4784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191000" y="4275163"/>
            <a:ext cx="559435" cy="214629"/>
          </a:xfrm>
          <a:custGeom>
            <a:avLst/>
            <a:gdLst/>
            <a:ahLst/>
            <a:cxnLst/>
            <a:rect l="l" t="t" r="r" b="b"/>
            <a:pathLst>
              <a:path w="559435" h="214629">
                <a:moveTo>
                  <a:pt x="166725" y="0"/>
                </a:moveTo>
                <a:lnTo>
                  <a:pt x="0" y="65544"/>
                </a:lnTo>
                <a:lnTo>
                  <a:pt x="0" y="101371"/>
                </a:lnTo>
                <a:lnTo>
                  <a:pt x="333248" y="214553"/>
                </a:lnTo>
                <a:lnTo>
                  <a:pt x="559295" y="143103"/>
                </a:lnTo>
                <a:lnTo>
                  <a:pt x="559295" y="95275"/>
                </a:lnTo>
                <a:lnTo>
                  <a:pt x="166725" y="0"/>
                </a:lnTo>
                <a:close/>
              </a:path>
            </a:pathLst>
          </a:custGeom>
          <a:solidFill>
            <a:srgbClr val="1E222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4191000" y="4275159"/>
            <a:ext cx="559435" cy="214629"/>
          </a:xfrm>
          <a:custGeom>
            <a:avLst/>
            <a:gdLst/>
            <a:ahLst/>
            <a:cxnLst/>
            <a:rect l="l" t="t" r="r" b="b"/>
            <a:pathLst>
              <a:path w="559435" h="214629">
                <a:moveTo>
                  <a:pt x="166726" y="0"/>
                </a:moveTo>
                <a:lnTo>
                  <a:pt x="559290" y="95272"/>
                </a:lnTo>
                <a:lnTo>
                  <a:pt x="559290" y="143103"/>
                </a:lnTo>
                <a:lnTo>
                  <a:pt x="333246" y="214556"/>
                </a:lnTo>
                <a:lnTo>
                  <a:pt x="0" y="101370"/>
                </a:lnTo>
                <a:lnTo>
                  <a:pt x="0" y="65545"/>
                </a:lnTo>
                <a:lnTo>
                  <a:pt x="166726" y="0"/>
                </a:lnTo>
              </a:path>
            </a:pathLst>
          </a:custGeom>
          <a:ln w="5906">
            <a:solidFill>
              <a:srgbClr val="1E222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4202823" y="4286961"/>
            <a:ext cx="523875" cy="173355"/>
          </a:xfrm>
          <a:custGeom>
            <a:avLst/>
            <a:gdLst/>
            <a:ahLst/>
            <a:cxnLst/>
            <a:rect l="l" t="t" r="r" b="b"/>
            <a:pathLst>
              <a:path w="523875" h="173354">
                <a:moveTo>
                  <a:pt x="154901" y="0"/>
                </a:moveTo>
                <a:lnTo>
                  <a:pt x="0" y="65557"/>
                </a:lnTo>
                <a:lnTo>
                  <a:pt x="321424" y="173037"/>
                </a:lnTo>
                <a:lnTo>
                  <a:pt x="523824" y="83477"/>
                </a:lnTo>
                <a:lnTo>
                  <a:pt x="154901" y="0"/>
                </a:lnTo>
                <a:close/>
              </a:path>
            </a:pathLst>
          </a:custGeom>
          <a:solidFill>
            <a:srgbClr val="CED0D4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232579" y="4293069"/>
            <a:ext cx="505879" cy="19074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4738458" y="4424171"/>
            <a:ext cx="262255" cy="137160"/>
          </a:xfrm>
          <a:custGeom>
            <a:avLst/>
            <a:gdLst/>
            <a:ahLst/>
            <a:cxnLst/>
            <a:rect l="l" t="t" r="r" b="b"/>
            <a:pathLst>
              <a:path w="262254" h="137160">
                <a:moveTo>
                  <a:pt x="154711" y="0"/>
                </a:moveTo>
                <a:lnTo>
                  <a:pt x="142887" y="0"/>
                </a:lnTo>
                <a:lnTo>
                  <a:pt x="130860" y="5905"/>
                </a:lnTo>
                <a:lnTo>
                  <a:pt x="119037" y="5905"/>
                </a:lnTo>
                <a:lnTo>
                  <a:pt x="107213" y="11810"/>
                </a:lnTo>
                <a:lnTo>
                  <a:pt x="101104" y="17906"/>
                </a:lnTo>
                <a:lnTo>
                  <a:pt x="89280" y="17906"/>
                </a:lnTo>
                <a:lnTo>
                  <a:pt x="77457" y="23825"/>
                </a:lnTo>
                <a:lnTo>
                  <a:pt x="71348" y="29717"/>
                </a:lnTo>
                <a:lnTo>
                  <a:pt x="47701" y="41732"/>
                </a:lnTo>
                <a:lnTo>
                  <a:pt x="35674" y="53543"/>
                </a:lnTo>
                <a:lnTo>
                  <a:pt x="23850" y="59639"/>
                </a:lnTo>
                <a:lnTo>
                  <a:pt x="17932" y="71450"/>
                </a:lnTo>
                <a:lnTo>
                  <a:pt x="5918" y="77558"/>
                </a:lnTo>
                <a:lnTo>
                  <a:pt x="0" y="89369"/>
                </a:lnTo>
                <a:lnTo>
                  <a:pt x="0" y="107276"/>
                </a:lnTo>
                <a:lnTo>
                  <a:pt x="5918" y="119291"/>
                </a:lnTo>
                <a:lnTo>
                  <a:pt x="23850" y="136994"/>
                </a:lnTo>
                <a:lnTo>
                  <a:pt x="65430" y="136994"/>
                </a:lnTo>
                <a:lnTo>
                  <a:pt x="256006" y="77558"/>
                </a:lnTo>
                <a:lnTo>
                  <a:pt x="261886" y="53543"/>
                </a:lnTo>
                <a:lnTo>
                  <a:pt x="220129" y="11810"/>
                </a:lnTo>
                <a:lnTo>
                  <a:pt x="154711" y="0"/>
                </a:lnTo>
                <a:close/>
              </a:path>
            </a:pathLst>
          </a:custGeom>
          <a:solidFill>
            <a:srgbClr val="BEC0C6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4738458" y="4424171"/>
            <a:ext cx="249897" cy="11318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203200" y="4229103"/>
            <a:ext cx="2269070" cy="1718729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228602" y="4572000"/>
            <a:ext cx="1905000" cy="1358900"/>
          </a:xfrm>
          <a:custGeom>
            <a:avLst/>
            <a:gdLst/>
            <a:ahLst/>
            <a:cxnLst/>
            <a:rect l="l" t="t" r="r" b="b"/>
            <a:pathLst>
              <a:path w="1905000" h="1358900">
                <a:moveTo>
                  <a:pt x="0" y="0"/>
                </a:moveTo>
                <a:lnTo>
                  <a:pt x="1905001" y="0"/>
                </a:lnTo>
                <a:lnTo>
                  <a:pt x="1905001" y="1358900"/>
                </a:lnTo>
                <a:lnTo>
                  <a:pt x="0" y="1358900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/>
          <p:nvPr/>
        </p:nvSpPr>
        <p:spPr>
          <a:xfrm>
            <a:off x="520700" y="4334929"/>
            <a:ext cx="1595970" cy="1900770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 txBox="1"/>
          <p:nvPr/>
        </p:nvSpPr>
        <p:spPr>
          <a:xfrm>
            <a:off x="228602" y="4572000"/>
            <a:ext cx="1905000" cy="1358900"/>
          </a:xfrm>
          <a:prstGeom prst="rect">
            <a:avLst/>
          </a:prstGeom>
          <a:ln w="28575">
            <a:solidFill>
              <a:srgbClr val="000000"/>
            </a:solidFill>
          </a:ln>
        </p:spPr>
        <p:txBody>
          <a:bodyPr vert="horz" wrap="square" lIns="0" tIns="43815" rIns="0" bIns="0" rtlCol="0">
            <a:spAutoFit/>
          </a:bodyPr>
          <a:lstStyle/>
          <a:p>
            <a:pPr marL="836930">
              <a:lnSpc>
                <a:spcPct val="100000"/>
              </a:lnSpc>
              <a:spcBef>
                <a:spcPts val="345"/>
              </a:spcBef>
            </a:pPr>
            <a:r>
              <a:rPr sz="6600" spc="-130" dirty="0">
                <a:solidFill>
                  <a:srgbClr val="FF0000"/>
                </a:solidFill>
                <a:latin typeface="Arial"/>
                <a:cs typeface="Arial"/>
              </a:rPr>
              <a:t>?</a:t>
            </a:r>
            <a:endParaRPr sz="6600">
              <a:latin typeface="Arial"/>
              <a:cs typeface="Arial"/>
            </a:endParaRPr>
          </a:p>
        </p:txBody>
      </p:sp>
      <p:sp>
        <p:nvSpPr>
          <p:cNvPr id="36" name="object 36"/>
          <p:cNvSpPr/>
          <p:nvPr/>
        </p:nvSpPr>
        <p:spPr>
          <a:xfrm>
            <a:off x="2286000" y="4876800"/>
            <a:ext cx="1168400" cy="381000"/>
          </a:xfrm>
          <a:custGeom>
            <a:avLst/>
            <a:gdLst/>
            <a:ahLst/>
            <a:cxnLst/>
            <a:rect l="l" t="t" r="r" b="b"/>
            <a:pathLst>
              <a:path w="1168400" h="381000">
                <a:moveTo>
                  <a:pt x="346075" y="0"/>
                </a:moveTo>
                <a:lnTo>
                  <a:pt x="0" y="190500"/>
                </a:lnTo>
                <a:lnTo>
                  <a:pt x="346075" y="381000"/>
                </a:lnTo>
                <a:lnTo>
                  <a:pt x="346075" y="285750"/>
                </a:lnTo>
                <a:lnTo>
                  <a:pt x="1168006" y="285750"/>
                </a:lnTo>
                <a:lnTo>
                  <a:pt x="1168006" y="95250"/>
                </a:lnTo>
                <a:lnTo>
                  <a:pt x="346075" y="95250"/>
                </a:lnTo>
                <a:lnTo>
                  <a:pt x="346075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3497262" y="4972050"/>
            <a:ext cx="86995" cy="190500"/>
          </a:xfrm>
          <a:custGeom>
            <a:avLst/>
            <a:gdLst/>
            <a:ahLst/>
            <a:cxnLst/>
            <a:rect l="l" t="t" r="r" b="b"/>
            <a:pathLst>
              <a:path w="86995" h="190500">
                <a:moveTo>
                  <a:pt x="86525" y="190500"/>
                </a:moveTo>
                <a:lnTo>
                  <a:pt x="86525" y="0"/>
                </a:lnTo>
                <a:lnTo>
                  <a:pt x="0" y="0"/>
                </a:lnTo>
                <a:lnTo>
                  <a:pt x="0" y="190500"/>
                </a:lnTo>
                <a:lnTo>
                  <a:pt x="86525" y="19050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3648671" y="4972050"/>
            <a:ext cx="0" cy="190500"/>
          </a:xfrm>
          <a:custGeom>
            <a:avLst/>
            <a:gdLst/>
            <a:ahLst/>
            <a:cxnLst/>
            <a:rect l="l" t="t" r="r" b="b"/>
            <a:pathLst>
              <a:path h="190500">
                <a:moveTo>
                  <a:pt x="0" y="0"/>
                </a:moveTo>
                <a:lnTo>
                  <a:pt x="0" y="190500"/>
                </a:lnTo>
              </a:path>
            </a:pathLst>
          </a:custGeom>
          <a:ln w="43256">
            <a:solidFill>
              <a:srgbClr val="FF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285999" y="4876799"/>
            <a:ext cx="1168400" cy="381000"/>
          </a:xfrm>
          <a:custGeom>
            <a:avLst/>
            <a:gdLst/>
            <a:ahLst/>
            <a:cxnLst/>
            <a:rect l="l" t="t" r="r" b="b"/>
            <a:pathLst>
              <a:path w="1168400" h="381000">
                <a:moveTo>
                  <a:pt x="346080" y="381000"/>
                </a:moveTo>
                <a:lnTo>
                  <a:pt x="346080" y="285750"/>
                </a:lnTo>
                <a:lnTo>
                  <a:pt x="1168003" y="285750"/>
                </a:lnTo>
                <a:lnTo>
                  <a:pt x="1168003" y="95250"/>
                </a:lnTo>
                <a:lnTo>
                  <a:pt x="346080" y="95250"/>
                </a:lnTo>
                <a:lnTo>
                  <a:pt x="346080" y="0"/>
                </a:lnTo>
                <a:lnTo>
                  <a:pt x="0" y="190500"/>
                </a:lnTo>
                <a:lnTo>
                  <a:pt x="346080" y="3810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/>
          <p:nvPr/>
        </p:nvSpPr>
        <p:spPr>
          <a:xfrm>
            <a:off x="3497261" y="4972050"/>
            <a:ext cx="86995" cy="190500"/>
          </a:xfrm>
          <a:custGeom>
            <a:avLst/>
            <a:gdLst/>
            <a:ahLst/>
            <a:cxnLst/>
            <a:rect l="l" t="t" r="r" b="b"/>
            <a:pathLst>
              <a:path w="86995" h="190500">
                <a:moveTo>
                  <a:pt x="86519" y="190500"/>
                </a:moveTo>
                <a:lnTo>
                  <a:pt x="86519" y="0"/>
                </a:lnTo>
                <a:lnTo>
                  <a:pt x="0" y="0"/>
                </a:lnTo>
                <a:lnTo>
                  <a:pt x="0" y="190500"/>
                </a:lnTo>
                <a:lnTo>
                  <a:pt x="86519" y="1905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1" name="object 41"/>
          <p:cNvSpPr/>
          <p:nvPr/>
        </p:nvSpPr>
        <p:spPr>
          <a:xfrm>
            <a:off x="3627040" y="4972050"/>
            <a:ext cx="43815" cy="190500"/>
          </a:xfrm>
          <a:custGeom>
            <a:avLst/>
            <a:gdLst/>
            <a:ahLst/>
            <a:cxnLst/>
            <a:rect l="l" t="t" r="r" b="b"/>
            <a:pathLst>
              <a:path w="43814" h="190500">
                <a:moveTo>
                  <a:pt x="43259" y="190500"/>
                </a:moveTo>
                <a:lnTo>
                  <a:pt x="43259" y="0"/>
                </a:lnTo>
                <a:lnTo>
                  <a:pt x="0" y="0"/>
                </a:lnTo>
                <a:lnTo>
                  <a:pt x="0" y="190500"/>
                </a:lnTo>
                <a:lnTo>
                  <a:pt x="43259" y="19050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5224462" y="4881562"/>
            <a:ext cx="152400" cy="381000"/>
          </a:xfrm>
          <a:custGeom>
            <a:avLst/>
            <a:gdLst/>
            <a:ahLst/>
            <a:cxnLst/>
            <a:rect l="l" t="t" r="r" b="b"/>
            <a:pathLst>
              <a:path w="152400" h="381000">
                <a:moveTo>
                  <a:pt x="0" y="381000"/>
                </a:moveTo>
                <a:lnTo>
                  <a:pt x="152400" y="381000"/>
                </a:lnTo>
                <a:lnTo>
                  <a:pt x="152400" y="0"/>
                </a:lnTo>
                <a:lnTo>
                  <a:pt x="0" y="0"/>
                </a:lnTo>
                <a:lnTo>
                  <a:pt x="0" y="381000"/>
                </a:lnTo>
                <a:close/>
              </a:path>
            </a:pathLst>
          </a:custGeom>
          <a:solidFill>
            <a:srgbClr val="DDDDD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5257800" y="4800600"/>
            <a:ext cx="1466850" cy="535305"/>
          </a:xfrm>
          <a:custGeom>
            <a:avLst/>
            <a:gdLst/>
            <a:ahLst/>
            <a:cxnLst/>
            <a:rect l="l" t="t" r="r" b="b"/>
            <a:pathLst>
              <a:path w="1466850" h="535304">
                <a:moveTo>
                  <a:pt x="232092" y="0"/>
                </a:moveTo>
                <a:lnTo>
                  <a:pt x="0" y="267487"/>
                </a:lnTo>
                <a:lnTo>
                  <a:pt x="232092" y="534987"/>
                </a:lnTo>
                <a:lnTo>
                  <a:pt x="232092" y="391083"/>
                </a:lnTo>
                <a:lnTo>
                  <a:pt x="1466710" y="391083"/>
                </a:lnTo>
                <a:lnTo>
                  <a:pt x="1466710" y="143903"/>
                </a:lnTo>
                <a:lnTo>
                  <a:pt x="232092" y="143903"/>
                </a:lnTo>
                <a:lnTo>
                  <a:pt x="232092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6778828" y="4944503"/>
            <a:ext cx="109220" cy="5715"/>
          </a:xfrm>
          <a:custGeom>
            <a:avLst/>
            <a:gdLst/>
            <a:ahLst/>
            <a:cxnLst/>
            <a:rect l="l" t="t" r="r" b="b"/>
            <a:pathLst>
              <a:path w="109220" h="5714">
                <a:moveTo>
                  <a:pt x="0" y="5321"/>
                </a:moveTo>
                <a:lnTo>
                  <a:pt x="108635" y="5321"/>
                </a:lnTo>
                <a:lnTo>
                  <a:pt x="108635" y="0"/>
                </a:lnTo>
                <a:lnTo>
                  <a:pt x="0" y="0"/>
                </a:lnTo>
                <a:lnTo>
                  <a:pt x="0" y="5321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6778828" y="5183187"/>
            <a:ext cx="109220" cy="8890"/>
          </a:xfrm>
          <a:custGeom>
            <a:avLst/>
            <a:gdLst/>
            <a:ahLst/>
            <a:cxnLst/>
            <a:rect l="l" t="t" r="r" b="b"/>
            <a:pathLst>
              <a:path w="109220" h="8889">
                <a:moveTo>
                  <a:pt x="0" y="8496"/>
                </a:moveTo>
                <a:lnTo>
                  <a:pt x="108635" y="8496"/>
                </a:lnTo>
                <a:lnTo>
                  <a:pt x="108635" y="0"/>
                </a:lnTo>
                <a:lnTo>
                  <a:pt x="0" y="0"/>
                </a:lnTo>
                <a:lnTo>
                  <a:pt x="0" y="8496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6968953" y="4944503"/>
            <a:ext cx="0" cy="247650"/>
          </a:xfrm>
          <a:custGeom>
            <a:avLst/>
            <a:gdLst/>
            <a:ahLst/>
            <a:cxnLst/>
            <a:rect l="l" t="t" r="r" b="b"/>
            <a:pathLst>
              <a:path h="247650">
                <a:moveTo>
                  <a:pt x="0" y="0"/>
                </a:moveTo>
                <a:lnTo>
                  <a:pt x="0" y="247180"/>
                </a:lnTo>
              </a:path>
            </a:pathLst>
          </a:custGeom>
          <a:ln w="54317">
            <a:solidFill>
              <a:srgbClr val="FF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/>
          <p:nvPr/>
        </p:nvSpPr>
        <p:spPr>
          <a:xfrm>
            <a:off x="5257801" y="4800599"/>
            <a:ext cx="1466850" cy="535305"/>
          </a:xfrm>
          <a:custGeom>
            <a:avLst/>
            <a:gdLst/>
            <a:ahLst/>
            <a:cxnLst/>
            <a:rect l="l" t="t" r="r" b="b"/>
            <a:pathLst>
              <a:path w="1466850" h="535304">
                <a:moveTo>
                  <a:pt x="232090" y="534988"/>
                </a:moveTo>
                <a:lnTo>
                  <a:pt x="232090" y="391086"/>
                </a:lnTo>
                <a:lnTo>
                  <a:pt x="1466699" y="391086"/>
                </a:lnTo>
                <a:lnTo>
                  <a:pt x="1466699" y="143902"/>
                </a:lnTo>
                <a:lnTo>
                  <a:pt x="232090" y="143902"/>
                </a:lnTo>
                <a:lnTo>
                  <a:pt x="232090" y="0"/>
                </a:lnTo>
                <a:lnTo>
                  <a:pt x="0" y="267494"/>
                </a:lnTo>
                <a:lnTo>
                  <a:pt x="232090" y="534988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8" name="object 48"/>
          <p:cNvSpPr/>
          <p:nvPr/>
        </p:nvSpPr>
        <p:spPr>
          <a:xfrm>
            <a:off x="6778823" y="4944501"/>
            <a:ext cx="109220" cy="247650"/>
          </a:xfrm>
          <a:custGeom>
            <a:avLst/>
            <a:gdLst/>
            <a:ahLst/>
            <a:cxnLst/>
            <a:rect l="l" t="t" r="r" b="b"/>
            <a:pathLst>
              <a:path w="109220" h="247650">
                <a:moveTo>
                  <a:pt x="108644" y="247184"/>
                </a:moveTo>
                <a:lnTo>
                  <a:pt x="108644" y="0"/>
                </a:lnTo>
                <a:lnTo>
                  <a:pt x="0" y="0"/>
                </a:lnTo>
                <a:lnTo>
                  <a:pt x="0" y="247184"/>
                </a:lnTo>
                <a:lnTo>
                  <a:pt x="108644" y="24718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9" name="object 49"/>
          <p:cNvSpPr/>
          <p:nvPr/>
        </p:nvSpPr>
        <p:spPr>
          <a:xfrm>
            <a:off x="6941790" y="4944501"/>
            <a:ext cx="54610" cy="247650"/>
          </a:xfrm>
          <a:custGeom>
            <a:avLst/>
            <a:gdLst/>
            <a:ahLst/>
            <a:cxnLst/>
            <a:rect l="l" t="t" r="r" b="b"/>
            <a:pathLst>
              <a:path w="54609" h="247650">
                <a:moveTo>
                  <a:pt x="54322" y="247184"/>
                </a:moveTo>
                <a:lnTo>
                  <a:pt x="54322" y="0"/>
                </a:lnTo>
                <a:lnTo>
                  <a:pt x="0" y="0"/>
                </a:lnTo>
                <a:lnTo>
                  <a:pt x="0" y="247184"/>
                </a:lnTo>
                <a:lnTo>
                  <a:pt x="54322" y="247184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0" name="object 50"/>
          <p:cNvSpPr/>
          <p:nvPr/>
        </p:nvSpPr>
        <p:spPr>
          <a:xfrm>
            <a:off x="7274724" y="4074871"/>
            <a:ext cx="266700" cy="706120"/>
          </a:xfrm>
          <a:custGeom>
            <a:avLst/>
            <a:gdLst/>
            <a:ahLst/>
            <a:cxnLst/>
            <a:rect l="l" t="t" r="r" b="b"/>
            <a:pathLst>
              <a:path w="266700" h="706120">
                <a:moveTo>
                  <a:pt x="266700" y="705878"/>
                </a:moveTo>
                <a:lnTo>
                  <a:pt x="266700" y="0"/>
                </a:lnTo>
                <a:lnTo>
                  <a:pt x="0" y="0"/>
                </a:lnTo>
                <a:lnTo>
                  <a:pt x="0" y="705878"/>
                </a:lnTo>
                <a:lnTo>
                  <a:pt x="266700" y="705878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1" name="object 51"/>
          <p:cNvSpPr/>
          <p:nvPr/>
        </p:nvSpPr>
        <p:spPr>
          <a:xfrm>
            <a:off x="7274724" y="4022578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52285">
            <a:solidFill>
              <a:srgbClr val="FF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/>
          <p:nvPr/>
        </p:nvSpPr>
        <p:spPr>
          <a:xfrm>
            <a:off x="7274724" y="3957218"/>
            <a:ext cx="266700" cy="0"/>
          </a:xfrm>
          <a:custGeom>
            <a:avLst/>
            <a:gdLst/>
            <a:ahLst/>
            <a:cxnLst/>
            <a:rect l="l" t="t" r="r" b="b"/>
            <a:pathLst>
              <a:path w="266700">
                <a:moveTo>
                  <a:pt x="0" y="0"/>
                </a:moveTo>
                <a:lnTo>
                  <a:pt x="266700" y="0"/>
                </a:lnTo>
              </a:path>
            </a:pathLst>
          </a:custGeom>
          <a:ln w="26136">
            <a:solidFill>
              <a:srgbClr val="FFCC9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3" name="object 53"/>
          <p:cNvSpPr/>
          <p:nvPr/>
        </p:nvSpPr>
        <p:spPr>
          <a:xfrm>
            <a:off x="7274724" y="4074871"/>
            <a:ext cx="266700" cy="706120"/>
          </a:xfrm>
          <a:custGeom>
            <a:avLst/>
            <a:gdLst/>
            <a:ahLst/>
            <a:cxnLst/>
            <a:rect l="l" t="t" r="r" b="b"/>
            <a:pathLst>
              <a:path w="266700" h="706120">
                <a:moveTo>
                  <a:pt x="266700" y="705892"/>
                </a:moveTo>
                <a:lnTo>
                  <a:pt x="266700" y="0"/>
                </a:lnTo>
                <a:lnTo>
                  <a:pt x="0" y="0"/>
                </a:lnTo>
                <a:lnTo>
                  <a:pt x="0" y="705892"/>
                </a:lnTo>
                <a:lnTo>
                  <a:pt x="133350" y="705892"/>
                </a:lnTo>
                <a:lnTo>
                  <a:pt x="266700" y="705892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/>
          <p:nvPr/>
        </p:nvSpPr>
        <p:spPr>
          <a:xfrm>
            <a:off x="7274724" y="3996438"/>
            <a:ext cx="266700" cy="52705"/>
          </a:xfrm>
          <a:custGeom>
            <a:avLst/>
            <a:gdLst/>
            <a:ahLst/>
            <a:cxnLst/>
            <a:rect l="l" t="t" r="r" b="b"/>
            <a:pathLst>
              <a:path w="266700" h="52704">
                <a:moveTo>
                  <a:pt x="266700" y="0"/>
                </a:moveTo>
                <a:lnTo>
                  <a:pt x="0" y="0"/>
                </a:lnTo>
                <a:lnTo>
                  <a:pt x="0" y="52288"/>
                </a:lnTo>
                <a:lnTo>
                  <a:pt x="266700" y="52288"/>
                </a:lnTo>
                <a:lnTo>
                  <a:pt x="2667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5" name="object 55"/>
          <p:cNvSpPr/>
          <p:nvPr/>
        </p:nvSpPr>
        <p:spPr>
          <a:xfrm>
            <a:off x="7274724" y="3944149"/>
            <a:ext cx="266700" cy="26670"/>
          </a:xfrm>
          <a:custGeom>
            <a:avLst/>
            <a:gdLst/>
            <a:ahLst/>
            <a:cxnLst/>
            <a:rect l="l" t="t" r="r" b="b"/>
            <a:pathLst>
              <a:path w="266700" h="26670">
                <a:moveTo>
                  <a:pt x="266700" y="0"/>
                </a:moveTo>
                <a:lnTo>
                  <a:pt x="0" y="0"/>
                </a:lnTo>
                <a:lnTo>
                  <a:pt x="0" y="26144"/>
                </a:lnTo>
                <a:lnTo>
                  <a:pt x="266700" y="26144"/>
                </a:lnTo>
                <a:lnTo>
                  <a:pt x="26670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/>
          <p:nvPr/>
        </p:nvSpPr>
        <p:spPr>
          <a:xfrm>
            <a:off x="6704012" y="4498975"/>
            <a:ext cx="840105" cy="691515"/>
          </a:xfrm>
          <a:custGeom>
            <a:avLst/>
            <a:gdLst/>
            <a:ahLst/>
            <a:cxnLst/>
            <a:rect l="l" t="t" r="r" b="b"/>
            <a:pathLst>
              <a:path w="840104" h="691514">
                <a:moveTo>
                  <a:pt x="839787" y="0"/>
                </a:moveTo>
                <a:lnTo>
                  <a:pt x="572033" y="0"/>
                </a:lnTo>
                <a:lnTo>
                  <a:pt x="572033" y="345579"/>
                </a:lnTo>
                <a:lnTo>
                  <a:pt x="564340" y="371954"/>
                </a:lnTo>
                <a:lnTo>
                  <a:pt x="508952" y="415723"/>
                </a:lnTo>
                <a:lnTo>
                  <a:pt x="465360" y="431229"/>
                </a:lnTo>
                <a:lnTo>
                  <a:pt x="413906" y="441225"/>
                </a:lnTo>
                <a:lnTo>
                  <a:pt x="356641" y="444766"/>
                </a:lnTo>
                <a:lnTo>
                  <a:pt x="0" y="444766"/>
                </a:lnTo>
                <a:lnTo>
                  <a:pt x="0" y="691388"/>
                </a:lnTo>
                <a:lnTo>
                  <a:pt x="356641" y="691388"/>
                </a:lnTo>
                <a:lnTo>
                  <a:pt x="412985" y="689061"/>
                </a:lnTo>
                <a:lnTo>
                  <a:pt x="467420" y="682254"/>
                </a:lnTo>
                <a:lnTo>
                  <a:pt x="519583" y="671227"/>
                </a:lnTo>
                <a:lnTo>
                  <a:pt x="569113" y="656239"/>
                </a:lnTo>
                <a:lnTo>
                  <a:pt x="615647" y="637549"/>
                </a:lnTo>
                <a:lnTo>
                  <a:pt x="658821" y="615417"/>
                </a:lnTo>
                <a:lnTo>
                  <a:pt x="698274" y="590102"/>
                </a:lnTo>
                <a:lnTo>
                  <a:pt x="733643" y="561864"/>
                </a:lnTo>
                <a:lnTo>
                  <a:pt x="764565" y="530962"/>
                </a:lnTo>
                <a:lnTo>
                  <a:pt x="790678" y="497656"/>
                </a:lnTo>
                <a:lnTo>
                  <a:pt x="811619" y="462205"/>
                </a:lnTo>
                <a:lnTo>
                  <a:pt x="827026" y="424869"/>
                </a:lnTo>
                <a:lnTo>
                  <a:pt x="836536" y="385907"/>
                </a:lnTo>
                <a:lnTo>
                  <a:pt x="839787" y="345579"/>
                </a:lnTo>
                <a:lnTo>
                  <a:pt x="839787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7" name="object 57"/>
          <p:cNvSpPr/>
          <p:nvPr/>
        </p:nvSpPr>
        <p:spPr>
          <a:xfrm>
            <a:off x="6704011" y="4498974"/>
            <a:ext cx="840105" cy="790575"/>
          </a:xfrm>
          <a:custGeom>
            <a:avLst/>
            <a:gdLst/>
            <a:ahLst/>
            <a:cxnLst/>
            <a:rect l="l" t="t" r="r" b="b"/>
            <a:pathLst>
              <a:path w="840104" h="790575">
                <a:moveTo>
                  <a:pt x="0" y="568079"/>
                </a:moveTo>
                <a:lnTo>
                  <a:pt x="0" y="790575"/>
                </a:lnTo>
                <a:lnTo>
                  <a:pt x="0" y="691387"/>
                </a:lnTo>
                <a:lnTo>
                  <a:pt x="356638" y="691387"/>
                </a:lnTo>
                <a:lnTo>
                  <a:pt x="412981" y="689061"/>
                </a:lnTo>
                <a:lnTo>
                  <a:pt x="467417" y="682254"/>
                </a:lnTo>
                <a:lnTo>
                  <a:pt x="519581" y="671227"/>
                </a:lnTo>
                <a:lnTo>
                  <a:pt x="569111" y="656239"/>
                </a:lnTo>
                <a:lnTo>
                  <a:pt x="615645" y="637550"/>
                </a:lnTo>
                <a:lnTo>
                  <a:pt x="658820" y="615418"/>
                </a:lnTo>
                <a:lnTo>
                  <a:pt x="698273" y="590104"/>
                </a:lnTo>
                <a:lnTo>
                  <a:pt x="733642" y="561866"/>
                </a:lnTo>
                <a:lnTo>
                  <a:pt x="764565" y="530965"/>
                </a:lnTo>
                <a:lnTo>
                  <a:pt x="790678" y="497659"/>
                </a:lnTo>
                <a:lnTo>
                  <a:pt x="811620" y="462209"/>
                </a:lnTo>
                <a:lnTo>
                  <a:pt x="827027" y="424873"/>
                </a:lnTo>
                <a:lnTo>
                  <a:pt x="836537" y="385912"/>
                </a:lnTo>
                <a:lnTo>
                  <a:pt x="839788" y="345584"/>
                </a:lnTo>
                <a:lnTo>
                  <a:pt x="839788" y="0"/>
                </a:lnTo>
                <a:lnTo>
                  <a:pt x="572028" y="0"/>
                </a:lnTo>
                <a:lnTo>
                  <a:pt x="572028" y="345584"/>
                </a:lnTo>
                <a:lnTo>
                  <a:pt x="564335" y="371956"/>
                </a:lnTo>
                <a:lnTo>
                  <a:pt x="508947" y="415724"/>
                </a:lnTo>
                <a:lnTo>
                  <a:pt x="465355" y="431232"/>
                </a:lnTo>
                <a:lnTo>
                  <a:pt x="413902" y="441229"/>
                </a:lnTo>
                <a:lnTo>
                  <a:pt x="356638" y="444772"/>
                </a:lnTo>
                <a:lnTo>
                  <a:pt x="0" y="444772"/>
                </a:lnTo>
                <a:lnTo>
                  <a:pt x="0" y="345584"/>
                </a:lnTo>
                <a:lnTo>
                  <a:pt x="0" y="568079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8" name="object 58"/>
          <p:cNvSpPr/>
          <p:nvPr/>
        </p:nvSpPr>
        <p:spPr>
          <a:xfrm>
            <a:off x="6657975" y="4949825"/>
            <a:ext cx="323850" cy="233679"/>
          </a:xfrm>
          <a:custGeom>
            <a:avLst/>
            <a:gdLst/>
            <a:ahLst/>
            <a:cxnLst/>
            <a:rect l="l" t="t" r="r" b="b"/>
            <a:pathLst>
              <a:path w="323850" h="233679">
                <a:moveTo>
                  <a:pt x="0" y="233362"/>
                </a:moveTo>
                <a:lnTo>
                  <a:pt x="323850" y="233362"/>
                </a:lnTo>
                <a:lnTo>
                  <a:pt x="323850" y="0"/>
                </a:lnTo>
                <a:lnTo>
                  <a:pt x="0" y="0"/>
                </a:lnTo>
                <a:lnTo>
                  <a:pt x="0" y="233362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286625" y="4443412"/>
            <a:ext cx="252729" cy="233679"/>
          </a:xfrm>
          <a:custGeom>
            <a:avLst/>
            <a:gdLst/>
            <a:ahLst/>
            <a:cxnLst/>
            <a:rect l="l" t="t" r="r" b="b"/>
            <a:pathLst>
              <a:path w="252729" h="233679">
                <a:moveTo>
                  <a:pt x="0" y="233362"/>
                </a:moveTo>
                <a:lnTo>
                  <a:pt x="252412" y="233362"/>
                </a:lnTo>
                <a:lnTo>
                  <a:pt x="252412" y="0"/>
                </a:lnTo>
                <a:lnTo>
                  <a:pt x="0" y="0"/>
                </a:lnTo>
                <a:lnTo>
                  <a:pt x="0" y="233362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6443662" y="4649787"/>
            <a:ext cx="476250" cy="287655"/>
          </a:xfrm>
          <a:custGeom>
            <a:avLst/>
            <a:gdLst/>
            <a:ahLst/>
            <a:cxnLst/>
            <a:rect l="l" t="t" r="r" b="b"/>
            <a:pathLst>
              <a:path w="476250" h="287654">
                <a:moveTo>
                  <a:pt x="0" y="287337"/>
                </a:moveTo>
                <a:lnTo>
                  <a:pt x="476250" y="287337"/>
                </a:lnTo>
                <a:lnTo>
                  <a:pt x="476250" y="0"/>
                </a:lnTo>
                <a:lnTo>
                  <a:pt x="0" y="0"/>
                </a:lnTo>
                <a:lnTo>
                  <a:pt x="0" y="287337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6524625" y="5197475"/>
            <a:ext cx="476250" cy="288925"/>
          </a:xfrm>
          <a:custGeom>
            <a:avLst/>
            <a:gdLst/>
            <a:ahLst/>
            <a:cxnLst/>
            <a:rect l="l" t="t" r="r" b="b"/>
            <a:pathLst>
              <a:path w="476250" h="288925">
                <a:moveTo>
                  <a:pt x="0" y="288925"/>
                </a:moveTo>
                <a:lnTo>
                  <a:pt x="476250" y="288925"/>
                </a:lnTo>
                <a:lnTo>
                  <a:pt x="476250" y="0"/>
                </a:lnTo>
                <a:lnTo>
                  <a:pt x="0" y="0"/>
                </a:lnTo>
                <a:lnTo>
                  <a:pt x="0" y="288925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3383750" y="1752600"/>
            <a:ext cx="2636520" cy="304800"/>
          </a:xfrm>
          <a:custGeom>
            <a:avLst/>
            <a:gdLst/>
            <a:ahLst/>
            <a:cxnLst/>
            <a:rect l="l" t="t" r="r" b="b"/>
            <a:pathLst>
              <a:path w="2636520" h="304800">
                <a:moveTo>
                  <a:pt x="1855000" y="0"/>
                </a:moveTo>
                <a:lnTo>
                  <a:pt x="1855000" y="76200"/>
                </a:lnTo>
                <a:lnTo>
                  <a:pt x="0" y="76200"/>
                </a:lnTo>
                <a:lnTo>
                  <a:pt x="0" y="228600"/>
                </a:lnTo>
                <a:lnTo>
                  <a:pt x="1855000" y="228600"/>
                </a:lnTo>
                <a:lnTo>
                  <a:pt x="1855000" y="304800"/>
                </a:lnTo>
                <a:lnTo>
                  <a:pt x="2636050" y="152400"/>
                </a:lnTo>
                <a:lnTo>
                  <a:pt x="185500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3090862" y="1828800"/>
            <a:ext cx="195580" cy="152400"/>
          </a:xfrm>
          <a:custGeom>
            <a:avLst/>
            <a:gdLst/>
            <a:ahLst/>
            <a:cxnLst/>
            <a:rect l="l" t="t" r="r" b="b"/>
            <a:pathLst>
              <a:path w="195579" h="152400">
                <a:moveTo>
                  <a:pt x="0" y="0"/>
                </a:moveTo>
                <a:lnTo>
                  <a:pt x="0" y="152400"/>
                </a:lnTo>
                <a:lnTo>
                  <a:pt x="195262" y="152400"/>
                </a:lnTo>
                <a:lnTo>
                  <a:pt x="195262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2895600" y="1828800"/>
            <a:ext cx="97790" cy="152400"/>
          </a:xfrm>
          <a:custGeom>
            <a:avLst/>
            <a:gdLst/>
            <a:ahLst/>
            <a:cxnLst/>
            <a:rect l="l" t="t" r="r" b="b"/>
            <a:pathLst>
              <a:path w="97789" h="152400">
                <a:moveTo>
                  <a:pt x="0" y="0"/>
                </a:moveTo>
                <a:lnTo>
                  <a:pt x="0" y="152400"/>
                </a:lnTo>
                <a:lnTo>
                  <a:pt x="97624" y="152400"/>
                </a:lnTo>
                <a:lnTo>
                  <a:pt x="97624" y="0"/>
                </a:lnTo>
                <a:lnTo>
                  <a:pt x="0" y="0"/>
                </a:lnTo>
                <a:close/>
              </a:path>
            </a:pathLst>
          </a:custGeom>
          <a:solidFill>
            <a:srgbClr val="FFCC9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3383756" y="1752600"/>
            <a:ext cx="2636520" cy="304800"/>
          </a:xfrm>
          <a:custGeom>
            <a:avLst/>
            <a:gdLst/>
            <a:ahLst/>
            <a:cxnLst/>
            <a:rect l="l" t="t" r="r" b="b"/>
            <a:pathLst>
              <a:path w="2636520" h="304800">
                <a:moveTo>
                  <a:pt x="1854995" y="0"/>
                </a:moveTo>
                <a:lnTo>
                  <a:pt x="1854995" y="76200"/>
                </a:lnTo>
                <a:lnTo>
                  <a:pt x="0" y="76200"/>
                </a:lnTo>
                <a:lnTo>
                  <a:pt x="0" y="228600"/>
                </a:lnTo>
                <a:lnTo>
                  <a:pt x="1854995" y="228600"/>
                </a:lnTo>
                <a:lnTo>
                  <a:pt x="1854995" y="304800"/>
                </a:lnTo>
                <a:lnTo>
                  <a:pt x="2636045" y="152400"/>
                </a:lnTo>
                <a:lnTo>
                  <a:pt x="1854995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/>
          <p:nvPr/>
        </p:nvSpPr>
        <p:spPr>
          <a:xfrm>
            <a:off x="3090863" y="1828800"/>
            <a:ext cx="195580" cy="152400"/>
          </a:xfrm>
          <a:custGeom>
            <a:avLst/>
            <a:gdLst/>
            <a:ahLst/>
            <a:cxnLst/>
            <a:rect l="l" t="t" r="r" b="b"/>
            <a:pathLst>
              <a:path w="195579" h="152400">
                <a:moveTo>
                  <a:pt x="0" y="0"/>
                </a:moveTo>
                <a:lnTo>
                  <a:pt x="0" y="152400"/>
                </a:lnTo>
                <a:lnTo>
                  <a:pt x="195262" y="152400"/>
                </a:lnTo>
                <a:lnTo>
                  <a:pt x="195262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7" name="object 67"/>
          <p:cNvSpPr/>
          <p:nvPr/>
        </p:nvSpPr>
        <p:spPr>
          <a:xfrm>
            <a:off x="2895600" y="1828800"/>
            <a:ext cx="97790" cy="152400"/>
          </a:xfrm>
          <a:custGeom>
            <a:avLst/>
            <a:gdLst/>
            <a:ahLst/>
            <a:cxnLst/>
            <a:rect l="l" t="t" r="r" b="b"/>
            <a:pathLst>
              <a:path w="97789" h="152400">
                <a:moveTo>
                  <a:pt x="0" y="0"/>
                </a:moveTo>
                <a:lnTo>
                  <a:pt x="0" y="152400"/>
                </a:lnTo>
                <a:lnTo>
                  <a:pt x="97631" y="152400"/>
                </a:lnTo>
                <a:lnTo>
                  <a:pt x="97631" y="0"/>
                </a:lnTo>
                <a:lnTo>
                  <a:pt x="0" y="0"/>
                </a:lnTo>
                <a:close/>
              </a:path>
            </a:pathLst>
          </a:custGeom>
          <a:ln w="12700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 txBox="1"/>
          <p:nvPr/>
        </p:nvSpPr>
        <p:spPr>
          <a:xfrm>
            <a:off x="6981825" y="1719262"/>
            <a:ext cx="838200" cy="406400"/>
          </a:xfrm>
          <a:prstGeom prst="rect">
            <a:avLst/>
          </a:prstGeom>
          <a:solidFill>
            <a:srgbClr val="FFFFCC"/>
          </a:solidFill>
          <a:ln w="9525">
            <a:solidFill>
              <a:srgbClr val="000000"/>
            </a:solidFill>
          </a:ln>
        </p:spPr>
        <p:txBody>
          <a:bodyPr vert="horz" wrap="square" lIns="0" tIns="46355" rIns="0" bIns="0" rtlCol="0">
            <a:spAutoFit/>
          </a:bodyPr>
          <a:lstStyle/>
          <a:p>
            <a:pPr marL="162560">
              <a:lnSpc>
                <a:spcPct val="100000"/>
              </a:lnSpc>
              <a:spcBef>
                <a:spcPts val="365"/>
              </a:spcBef>
            </a:pPr>
            <a:r>
              <a:rPr sz="2000" spc="-50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69" name="object 69"/>
          <p:cNvSpPr txBox="1"/>
          <p:nvPr/>
        </p:nvSpPr>
        <p:spPr>
          <a:xfrm>
            <a:off x="2998342" y="2083473"/>
            <a:ext cx="2615565" cy="755650"/>
          </a:xfrm>
          <a:prstGeom prst="rect">
            <a:avLst/>
          </a:prstGeom>
        </p:spPr>
        <p:txBody>
          <a:bodyPr vert="horz" wrap="square" lIns="0" tIns="25400" rIns="0" bIns="0" rtlCol="0">
            <a:spAutoFit/>
          </a:bodyPr>
          <a:lstStyle/>
          <a:p>
            <a:pPr marL="92710" marR="5080" indent="-80645">
              <a:lnSpc>
                <a:spcPts val="2870"/>
              </a:lnSpc>
              <a:spcBef>
                <a:spcPts val="200"/>
              </a:spcBef>
            </a:pPr>
            <a:r>
              <a:rPr sz="2400" spc="-55" dirty="0">
                <a:solidFill>
                  <a:srgbClr val="CC0000"/>
                </a:solidFill>
                <a:latin typeface="Arial"/>
                <a:cs typeface="Arial"/>
              </a:rPr>
              <a:t>Measurements </a:t>
            </a:r>
            <a:r>
              <a:rPr sz="2400" spc="-60" dirty="0">
                <a:solidFill>
                  <a:srgbClr val="CC0000"/>
                </a:solidFill>
                <a:latin typeface="Arial"/>
                <a:cs typeface="Arial"/>
              </a:rPr>
              <a:t>over  </a:t>
            </a:r>
            <a:r>
              <a:rPr sz="2400" spc="-35" dirty="0">
                <a:solidFill>
                  <a:srgbClr val="CC0000"/>
                </a:solidFill>
                <a:latin typeface="Arial"/>
                <a:cs typeface="Arial"/>
              </a:rPr>
              <a:t>the </a:t>
            </a:r>
            <a:r>
              <a:rPr sz="2400" spc="-65" dirty="0">
                <a:solidFill>
                  <a:srgbClr val="CC0000"/>
                </a:solidFill>
                <a:latin typeface="Arial"/>
                <a:cs typeface="Arial"/>
              </a:rPr>
              <a:t>Earth </a:t>
            </a:r>
            <a:r>
              <a:rPr sz="2400" spc="-95" dirty="0">
                <a:solidFill>
                  <a:srgbClr val="CC0000"/>
                </a:solidFill>
                <a:latin typeface="Arial"/>
                <a:cs typeface="Arial"/>
              </a:rPr>
              <a:t>are</a:t>
            </a:r>
            <a:r>
              <a:rPr sz="2400" spc="35" dirty="0">
                <a:solidFill>
                  <a:srgbClr val="CC0000"/>
                </a:solidFill>
                <a:latin typeface="Arial"/>
                <a:cs typeface="Arial"/>
              </a:rPr>
              <a:t> </a:t>
            </a:r>
            <a:r>
              <a:rPr sz="2400" spc="-20" dirty="0">
                <a:solidFill>
                  <a:srgbClr val="CC0000"/>
                </a:solidFill>
                <a:latin typeface="Arial"/>
                <a:cs typeface="Arial"/>
              </a:rPr>
              <a:t>data.</a:t>
            </a:r>
            <a:endParaRPr sz="2400">
              <a:latin typeface="Arial"/>
              <a:cs typeface="Arial"/>
            </a:endParaRPr>
          </a:p>
        </p:txBody>
      </p:sp>
      <p:sp>
        <p:nvSpPr>
          <p:cNvPr id="70" name="object 70"/>
          <p:cNvSpPr/>
          <p:nvPr/>
        </p:nvSpPr>
        <p:spPr>
          <a:xfrm>
            <a:off x="336550" y="3870325"/>
            <a:ext cx="2154237" cy="636587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336550" y="3870325"/>
            <a:ext cx="2154555" cy="636905"/>
          </a:xfrm>
          <a:custGeom>
            <a:avLst/>
            <a:gdLst/>
            <a:ahLst/>
            <a:cxnLst/>
            <a:rect l="l" t="t" r="r" b="b"/>
            <a:pathLst>
              <a:path w="2154555" h="636904">
                <a:moveTo>
                  <a:pt x="0" y="636588"/>
                </a:moveTo>
                <a:lnTo>
                  <a:pt x="582139" y="0"/>
                </a:lnTo>
                <a:lnTo>
                  <a:pt x="2154241" y="0"/>
                </a:lnTo>
                <a:lnTo>
                  <a:pt x="1572100" y="636588"/>
                </a:lnTo>
                <a:lnTo>
                  <a:pt x="0" y="636588"/>
                </a:lnTo>
                <a:close/>
              </a:path>
            </a:pathLst>
          </a:custGeom>
          <a:ln w="952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1157287" y="4113212"/>
            <a:ext cx="172085" cy="50800"/>
          </a:xfrm>
          <a:custGeom>
            <a:avLst/>
            <a:gdLst/>
            <a:ahLst/>
            <a:cxnLst/>
            <a:rect l="l" t="t" r="r" b="b"/>
            <a:pathLst>
              <a:path w="172084" h="50800">
                <a:moveTo>
                  <a:pt x="25401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6789" y="30162"/>
                </a:lnTo>
                <a:lnTo>
                  <a:pt x="171551" y="25400"/>
                </a:lnTo>
                <a:lnTo>
                  <a:pt x="166789" y="20637"/>
                </a:lnTo>
                <a:lnTo>
                  <a:pt x="46037" y="20637"/>
                </a:lnTo>
                <a:lnTo>
                  <a:pt x="25401" y="0"/>
                </a:lnTo>
                <a:close/>
              </a:path>
              <a:path w="172084" h="50800">
                <a:moveTo>
                  <a:pt x="166789" y="30162"/>
                </a:moveTo>
                <a:lnTo>
                  <a:pt x="125514" y="30162"/>
                </a:lnTo>
                <a:lnTo>
                  <a:pt x="146151" y="50800"/>
                </a:lnTo>
                <a:lnTo>
                  <a:pt x="166789" y="30162"/>
                </a:lnTo>
                <a:close/>
              </a:path>
              <a:path w="172084" h="50800">
                <a:moveTo>
                  <a:pt x="146151" y="0"/>
                </a:moveTo>
                <a:lnTo>
                  <a:pt x="125514" y="20637"/>
                </a:lnTo>
                <a:lnTo>
                  <a:pt x="166789" y="20637"/>
                </a:lnTo>
                <a:lnTo>
                  <a:pt x="146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/>
          <p:nvPr/>
        </p:nvSpPr>
        <p:spPr>
          <a:xfrm>
            <a:off x="1278039" y="4117022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0070" y="30162"/>
                </a:lnTo>
                <a:lnTo>
                  <a:pt x="164833" y="25400"/>
                </a:lnTo>
                <a:lnTo>
                  <a:pt x="160070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65100" h="50800">
                <a:moveTo>
                  <a:pt x="160070" y="30162"/>
                </a:moveTo>
                <a:lnTo>
                  <a:pt x="118795" y="30162"/>
                </a:lnTo>
                <a:lnTo>
                  <a:pt x="139433" y="50800"/>
                </a:lnTo>
                <a:lnTo>
                  <a:pt x="160070" y="30162"/>
                </a:lnTo>
                <a:close/>
              </a:path>
              <a:path w="165100" h="50800">
                <a:moveTo>
                  <a:pt x="139433" y="0"/>
                </a:moveTo>
                <a:lnTo>
                  <a:pt x="118795" y="20637"/>
                </a:lnTo>
                <a:lnTo>
                  <a:pt x="160070" y="20637"/>
                </a:lnTo>
                <a:lnTo>
                  <a:pt x="1394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4" name="object 74"/>
          <p:cNvSpPr/>
          <p:nvPr/>
        </p:nvSpPr>
        <p:spPr>
          <a:xfrm>
            <a:off x="1393990" y="4117022"/>
            <a:ext cx="172085" cy="50800"/>
          </a:xfrm>
          <a:custGeom>
            <a:avLst/>
            <a:gdLst/>
            <a:ahLst/>
            <a:cxnLst/>
            <a:rect l="l" t="t" r="r" b="b"/>
            <a:pathLst>
              <a:path w="172084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6789" y="30162"/>
                </a:lnTo>
                <a:lnTo>
                  <a:pt x="171551" y="25400"/>
                </a:lnTo>
                <a:lnTo>
                  <a:pt x="166789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72084" h="50800">
                <a:moveTo>
                  <a:pt x="166789" y="30162"/>
                </a:moveTo>
                <a:lnTo>
                  <a:pt x="125514" y="30162"/>
                </a:lnTo>
                <a:lnTo>
                  <a:pt x="146151" y="50800"/>
                </a:lnTo>
                <a:lnTo>
                  <a:pt x="166789" y="30162"/>
                </a:lnTo>
                <a:close/>
              </a:path>
              <a:path w="172084" h="50800">
                <a:moveTo>
                  <a:pt x="146151" y="0"/>
                </a:moveTo>
                <a:lnTo>
                  <a:pt x="125514" y="20637"/>
                </a:lnTo>
                <a:lnTo>
                  <a:pt x="166789" y="20637"/>
                </a:lnTo>
                <a:lnTo>
                  <a:pt x="146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1514741" y="4118292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0070" y="30162"/>
                </a:lnTo>
                <a:lnTo>
                  <a:pt x="164833" y="25400"/>
                </a:lnTo>
                <a:lnTo>
                  <a:pt x="160070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65100" h="50800">
                <a:moveTo>
                  <a:pt x="160070" y="30162"/>
                </a:moveTo>
                <a:lnTo>
                  <a:pt x="118795" y="30162"/>
                </a:lnTo>
                <a:lnTo>
                  <a:pt x="139433" y="50800"/>
                </a:lnTo>
                <a:lnTo>
                  <a:pt x="160070" y="30162"/>
                </a:lnTo>
                <a:close/>
              </a:path>
              <a:path w="165100" h="50800">
                <a:moveTo>
                  <a:pt x="139433" y="0"/>
                </a:moveTo>
                <a:lnTo>
                  <a:pt x="118795" y="20637"/>
                </a:lnTo>
                <a:lnTo>
                  <a:pt x="160070" y="20637"/>
                </a:lnTo>
                <a:lnTo>
                  <a:pt x="1394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1628775" y="4120832"/>
            <a:ext cx="172085" cy="50800"/>
          </a:xfrm>
          <a:custGeom>
            <a:avLst/>
            <a:gdLst/>
            <a:ahLst/>
            <a:cxnLst/>
            <a:rect l="l" t="t" r="r" b="b"/>
            <a:pathLst>
              <a:path w="172085" h="50800">
                <a:moveTo>
                  <a:pt x="25400" y="0"/>
                </a:moveTo>
                <a:lnTo>
                  <a:pt x="0" y="25399"/>
                </a:lnTo>
                <a:lnTo>
                  <a:pt x="25400" y="50799"/>
                </a:lnTo>
                <a:lnTo>
                  <a:pt x="46037" y="30162"/>
                </a:lnTo>
                <a:lnTo>
                  <a:pt x="166789" y="30162"/>
                </a:lnTo>
                <a:lnTo>
                  <a:pt x="171551" y="25399"/>
                </a:lnTo>
                <a:lnTo>
                  <a:pt x="166789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72085" h="50800">
                <a:moveTo>
                  <a:pt x="166789" y="30162"/>
                </a:moveTo>
                <a:lnTo>
                  <a:pt x="125514" y="30162"/>
                </a:lnTo>
                <a:lnTo>
                  <a:pt x="146151" y="50799"/>
                </a:lnTo>
                <a:lnTo>
                  <a:pt x="166789" y="30162"/>
                </a:lnTo>
                <a:close/>
              </a:path>
              <a:path w="172085" h="50800">
                <a:moveTo>
                  <a:pt x="146151" y="0"/>
                </a:moveTo>
                <a:lnTo>
                  <a:pt x="125514" y="20637"/>
                </a:lnTo>
                <a:lnTo>
                  <a:pt x="166789" y="20637"/>
                </a:lnTo>
                <a:lnTo>
                  <a:pt x="146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1749526" y="4123372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0070" y="30162"/>
                </a:lnTo>
                <a:lnTo>
                  <a:pt x="164833" y="25400"/>
                </a:lnTo>
                <a:lnTo>
                  <a:pt x="160070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65100" h="50800">
                <a:moveTo>
                  <a:pt x="160070" y="30162"/>
                </a:moveTo>
                <a:lnTo>
                  <a:pt x="118795" y="30162"/>
                </a:lnTo>
                <a:lnTo>
                  <a:pt x="139433" y="50800"/>
                </a:lnTo>
                <a:lnTo>
                  <a:pt x="160070" y="30162"/>
                </a:lnTo>
                <a:close/>
              </a:path>
              <a:path w="165100" h="50800">
                <a:moveTo>
                  <a:pt x="139433" y="0"/>
                </a:moveTo>
                <a:lnTo>
                  <a:pt x="118795" y="20637"/>
                </a:lnTo>
                <a:lnTo>
                  <a:pt x="160070" y="20637"/>
                </a:lnTo>
                <a:lnTo>
                  <a:pt x="1394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1865477" y="4123372"/>
            <a:ext cx="172085" cy="50800"/>
          </a:xfrm>
          <a:custGeom>
            <a:avLst/>
            <a:gdLst/>
            <a:ahLst/>
            <a:cxnLst/>
            <a:rect l="l" t="t" r="r" b="b"/>
            <a:pathLst>
              <a:path w="172085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6789" y="30162"/>
                </a:lnTo>
                <a:lnTo>
                  <a:pt x="171551" y="25400"/>
                </a:lnTo>
                <a:lnTo>
                  <a:pt x="166789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72085" h="50800">
                <a:moveTo>
                  <a:pt x="166789" y="30162"/>
                </a:moveTo>
                <a:lnTo>
                  <a:pt x="125514" y="30162"/>
                </a:lnTo>
                <a:lnTo>
                  <a:pt x="146151" y="50800"/>
                </a:lnTo>
                <a:lnTo>
                  <a:pt x="166789" y="30162"/>
                </a:lnTo>
                <a:close/>
              </a:path>
              <a:path w="172085" h="50800">
                <a:moveTo>
                  <a:pt x="146151" y="0"/>
                </a:moveTo>
                <a:lnTo>
                  <a:pt x="125514" y="20637"/>
                </a:lnTo>
                <a:lnTo>
                  <a:pt x="166789" y="20637"/>
                </a:lnTo>
                <a:lnTo>
                  <a:pt x="146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1986229" y="4125912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0070" y="30162"/>
                </a:lnTo>
                <a:lnTo>
                  <a:pt x="164833" y="25400"/>
                </a:lnTo>
                <a:lnTo>
                  <a:pt x="160070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65100" h="50800">
                <a:moveTo>
                  <a:pt x="160070" y="30162"/>
                </a:moveTo>
                <a:lnTo>
                  <a:pt x="118795" y="30162"/>
                </a:lnTo>
                <a:lnTo>
                  <a:pt x="139433" y="50800"/>
                </a:lnTo>
                <a:lnTo>
                  <a:pt x="160070" y="30162"/>
                </a:lnTo>
                <a:close/>
              </a:path>
              <a:path w="165100" h="50800">
                <a:moveTo>
                  <a:pt x="139433" y="0"/>
                </a:moveTo>
                <a:lnTo>
                  <a:pt x="118795" y="20637"/>
                </a:lnTo>
                <a:lnTo>
                  <a:pt x="160070" y="20637"/>
                </a:lnTo>
                <a:lnTo>
                  <a:pt x="1394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/>
          <p:nvPr/>
        </p:nvSpPr>
        <p:spPr>
          <a:xfrm>
            <a:off x="1035050" y="4235450"/>
            <a:ext cx="172085" cy="50800"/>
          </a:xfrm>
          <a:custGeom>
            <a:avLst/>
            <a:gdLst/>
            <a:ahLst/>
            <a:cxnLst/>
            <a:rect l="l" t="t" r="r" b="b"/>
            <a:pathLst>
              <a:path w="172084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6987" y="30162"/>
                </a:lnTo>
                <a:lnTo>
                  <a:pt x="171749" y="25400"/>
                </a:lnTo>
                <a:lnTo>
                  <a:pt x="166987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72084" h="50800">
                <a:moveTo>
                  <a:pt x="166987" y="30162"/>
                </a:moveTo>
                <a:lnTo>
                  <a:pt x="125712" y="30162"/>
                </a:lnTo>
                <a:lnTo>
                  <a:pt x="146349" y="50800"/>
                </a:lnTo>
                <a:lnTo>
                  <a:pt x="166987" y="30162"/>
                </a:lnTo>
                <a:close/>
              </a:path>
              <a:path w="172084" h="50800">
                <a:moveTo>
                  <a:pt x="146349" y="0"/>
                </a:moveTo>
                <a:lnTo>
                  <a:pt x="125712" y="20637"/>
                </a:lnTo>
                <a:lnTo>
                  <a:pt x="166987" y="20637"/>
                </a:lnTo>
                <a:lnTo>
                  <a:pt x="14634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1" name="object 81"/>
          <p:cNvSpPr/>
          <p:nvPr/>
        </p:nvSpPr>
        <p:spPr>
          <a:xfrm>
            <a:off x="1155999" y="4239259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0266" y="30162"/>
                </a:lnTo>
                <a:lnTo>
                  <a:pt x="165028" y="25400"/>
                </a:lnTo>
                <a:lnTo>
                  <a:pt x="160266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65100" h="50800">
                <a:moveTo>
                  <a:pt x="160266" y="30162"/>
                </a:moveTo>
                <a:lnTo>
                  <a:pt x="118991" y="30162"/>
                </a:lnTo>
                <a:lnTo>
                  <a:pt x="139628" y="50800"/>
                </a:lnTo>
                <a:lnTo>
                  <a:pt x="160266" y="30162"/>
                </a:lnTo>
                <a:close/>
              </a:path>
              <a:path w="165100" h="50800">
                <a:moveTo>
                  <a:pt x="139628" y="0"/>
                </a:moveTo>
                <a:lnTo>
                  <a:pt x="118991" y="20637"/>
                </a:lnTo>
                <a:lnTo>
                  <a:pt x="160266" y="20637"/>
                </a:lnTo>
                <a:lnTo>
                  <a:pt x="13962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1271193" y="4239259"/>
            <a:ext cx="172720" cy="50800"/>
          </a:xfrm>
          <a:custGeom>
            <a:avLst/>
            <a:gdLst/>
            <a:ahLst/>
            <a:cxnLst/>
            <a:rect l="l" t="t" r="r" b="b"/>
            <a:pathLst>
              <a:path w="172719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7944" y="30162"/>
                </a:lnTo>
                <a:lnTo>
                  <a:pt x="172707" y="25400"/>
                </a:lnTo>
                <a:lnTo>
                  <a:pt x="167944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72719" h="50800">
                <a:moveTo>
                  <a:pt x="167944" y="30162"/>
                </a:moveTo>
                <a:lnTo>
                  <a:pt x="126669" y="30162"/>
                </a:lnTo>
                <a:lnTo>
                  <a:pt x="147307" y="50800"/>
                </a:lnTo>
                <a:lnTo>
                  <a:pt x="167944" y="30162"/>
                </a:lnTo>
                <a:close/>
              </a:path>
              <a:path w="172719" h="50800">
                <a:moveTo>
                  <a:pt x="147307" y="0"/>
                </a:moveTo>
                <a:lnTo>
                  <a:pt x="126669" y="20637"/>
                </a:lnTo>
                <a:lnTo>
                  <a:pt x="167944" y="20637"/>
                </a:lnTo>
                <a:lnTo>
                  <a:pt x="14730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394066" y="4240529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0261" y="30162"/>
                </a:lnTo>
                <a:lnTo>
                  <a:pt x="165023" y="25400"/>
                </a:lnTo>
                <a:lnTo>
                  <a:pt x="160261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65100" h="50800">
                <a:moveTo>
                  <a:pt x="160261" y="30162"/>
                </a:moveTo>
                <a:lnTo>
                  <a:pt x="118986" y="30162"/>
                </a:lnTo>
                <a:lnTo>
                  <a:pt x="139623" y="50800"/>
                </a:lnTo>
                <a:lnTo>
                  <a:pt x="160261" y="30162"/>
                </a:lnTo>
                <a:close/>
              </a:path>
              <a:path w="165100" h="50800">
                <a:moveTo>
                  <a:pt x="139623" y="0"/>
                </a:moveTo>
                <a:lnTo>
                  <a:pt x="118986" y="20637"/>
                </a:lnTo>
                <a:lnTo>
                  <a:pt x="160261" y="20637"/>
                </a:lnTo>
                <a:lnTo>
                  <a:pt x="139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1508290" y="4243070"/>
            <a:ext cx="172085" cy="50800"/>
          </a:xfrm>
          <a:custGeom>
            <a:avLst/>
            <a:gdLst/>
            <a:ahLst/>
            <a:cxnLst/>
            <a:rect l="l" t="t" r="r" b="b"/>
            <a:pathLst>
              <a:path w="172085" h="50800">
                <a:moveTo>
                  <a:pt x="25400" y="0"/>
                </a:moveTo>
                <a:lnTo>
                  <a:pt x="0" y="25399"/>
                </a:lnTo>
                <a:lnTo>
                  <a:pt x="25400" y="50799"/>
                </a:lnTo>
                <a:lnTo>
                  <a:pt x="46037" y="30162"/>
                </a:lnTo>
                <a:lnTo>
                  <a:pt x="166992" y="30162"/>
                </a:lnTo>
                <a:lnTo>
                  <a:pt x="171754" y="25399"/>
                </a:lnTo>
                <a:lnTo>
                  <a:pt x="166992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72085" h="50800">
                <a:moveTo>
                  <a:pt x="166992" y="30162"/>
                </a:moveTo>
                <a:lnTo>
                  <a:pt x="125717" y="30162"/>
                </a:lnTo>
                <a:lnTo>
                  <a:pt x="146354" y="50799"/>
                </a:lnTo>
                <a:lnTo>
                  <a:pt x="166992" y="30162"/>
                </a:lnTo>
                <a:close/>
              </a:path>
              <a:path w="172085" h="50800">
                <a:moveTo>
                  <a:pt x="146354" y="0"/>
                </a:moveTo>
                <a:lnTo>
                  <a:pt x="125717" y="20637"/>
                </a:lnTo>
                <a:lnTo>
                  <a:pt x="166992" y="20637"/>
                </a:lnTo>
                <a:lnTo>
                  <a:pt x="146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/>
          <p:nvPr/>
        </p:nvSpPr>
        <p:spPr>
          <a:xfrm>
            <a:off x="1629244" y="4245609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0261" y="30162"/>
                </a:lnTo>
                <a:lnTo>
                  <a:pt x="165023" y="25400"/>
                </a:lnTo>
                <a:lnTo>
                  <a:pt x="160261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65100" h="50800">
                <a:moveTo>
                  <a:pt x="160261" y="30162"/>
                </a:moveTo>
                <a:lnTo>
                  <a:pt x="118986" y="30162"/>
                </a:lnTo>
                <a:lnTo>
                  <a:pt x="139623" y="50800"/>
                </a:lnTo>
                <a:lnTo>
                  <a:pt x="160261" y="30162"/>
                </a:lnTo>
                <a:close/>
              </a:path>
              <a:path w="165100" h="50800">
                <a:moveTo>
                  <a:pt x="139623" y="0"/>
                </a:moveTo>
                <a:lnTo>
                  <a:pt x="118986" y="20637"/>
                </a:lnTo>
                <a:lnTo>
                  <a:pt x="160261" y="20637"/>
                </a:lnTo>
                <a:lnTo>
                  <a:pt x="139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6" name="object 86"/>
          <p:cNvSpPr/>
          <p:nvPr/>
        </p:nvSpPr>
        <p:spPr>
          <a:xfrm>
            <a:off x="1744433" y="4245609"/>
            <a:ext cx="172085" cy="50800"/>
          </a:xfrm>
          <a:custGeom>
            <a:avLst/>
            <a:gdLst/>
            <a:ahLst/>
            <a:cxnLst/>
            <a:rect l="l" t="t" r="r" b="b"/>
            <a:pathLst>
              <a:path w="172085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6992" y="30162"/>
                </a:lnTo>
                <a:lnTo>
                  <a:pt x="171754" y="25400"/>
                </a:lnTo>
                <a:lnTo>
                  <a:pt x="166992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72085" h="50800">
                <a:moveTo>
                  <a:pt x="166992" y="30162"/>
                </a:moveTo>
                <a:lnTo>
                  <a:pt x="125704" y="30162"/>
                </a:lnTo>
                <a:lnTo>
                  <a:pt x="146354" y="50800"/>
                </a:lnTo>
                <a:lnTo>
                  <a:pt x="166992" y="30162"/>
                </a:lnTo>
                <a:close/>
              </a:path>
              <a:path w="172085" h="50800">
                <a:moveTo>
                  <a:pt x="146354" y="0"/>
                </a:moveTo>
                <a:lnTo>
                  <a:pt x="125704" y="20637"/>
                </a:lnTo>
                <a:lnTo>
                  <a:pt x="166992" y="20637"/>
                </a:lnTo>
                <a:lnTo>
                  <a:pt x="146354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7" name="object 87"/>
          <p:cNvSpPr/>
          <p:nvPr/>
        </p:nvSpPr>
        <p:spPr>
          <a:xfrm>
            <a:off x="1865388" y="4248150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24" y="30162"/>
                </a:lnTo>
                <a:lnTo>
                  <a:pt x="160261" y="30162"/>
                </a:lnTo>
                <a:lnTo>
                  <a:pt x="165023" y="25400"/>
                </a:lnTo>
                <a:lnTo>
                  <a:pt x="160261" y="20637"/>
                </a:lnTo>
                <a:lnTo>
                  <a:pt x="46024" y="20637"/>
                </a:lnTo>
                <a:lnTo>
                  <a:pt x="25400" y="0"/>
                </a:lnTo>
                <a:close/>
              </a:path>
              <a:path w="165100" h="50800">
                <a:moveTo>
                  <a:pt x="160261" y="30162"/>
                </a:moveTo>
                <a:lnTo>
                  <a:pt x="118986" y="30162"/>
                </a:lnTo>
                <a:lnTo>
                  <a:pt x="139623" y="50800"/>
                </a:lnTo>
                <a:lnTo>
                  <a:pt x="160261" y="30162"/>
                </a:lnTo>
                <a:close/>
              </a:path>
              <a:path w="165100" h="50800">
                <a:moveTo>
                  <a:pt x="139623" y="0"/>
                </a:moveTo>
                <a:lnTo>
                  <a:pt x="118986" y="20637"/>
                </a:lnTo>
                <a:lnTo>
                  <a:pt x="160261" y="20637"/>
                </a:lnTo>
                <a:lnTo>
                  <a:pt x="13962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8" name="object 88"/>
          <p:cNvSpPr/>
          <p:nvPr/>
        </p:nvSpPr>
        <p:spPr>
          <a:xfrm>
            <a:off x="904875" y="4343400"/>
            <a:ext cx="172085" cy="50800"/>
          </a:xfrm>
          <a:custGeom>
            <a:avLst/>
            <a:gdLst/>
            <a:ahLst/>
            <a:cxnLst/>
            <a:rect l="l" t="t" r="r" b="b"/>
            <a:pathLst>
              <a:path w="172084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6784" y="30162"/>
                </a:lnTo>
                <a:lnTo>
                  <a:pt x="171546" y="25400"/>
                </a:lnTo>
                <a:lnTo>
                  <a:pt x="166784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72084" h="50800">
                <a:moveTo>
                  <a:pt x="166784" y="30162"/>
                </a:moveTo>
                <a:lnTo>
                  <a:pt x="125509" y="30162"/>
                </a:lnTo>
                <a:lnTo>
                  <a:pt x="146146" y="50800"/>
                </a:lnTo>
                <a:lnTo>
                  <a:pt x="166784" y="30162"/>
                </a:lnTo>
                <a:close/>
              </a:path>
              <a:path w="172084" h="50800">
                <a:moveTo>
                  <a:pt x="146147" y="0"/>
                </a:moveTo>
                <a:lnTo>
                  <a:pt x="125509" y="20637"/>
                </a:lnTo>
                <a:lnTo>
                  <a:pt x="166784" y="20637"/>
                </a:lnTo>
                <a:lnTo>
                  <a:pt x="146147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9" name="object 89"/>
          <p:cNvSpPr/>
          <p:nvPr/>
        </p:nvSpPr>
        <p:spPr>
          <a:xfrm>
            <a:off x="1025621" y="4347209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1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0077" y="30162"/>
                </a:lnTo>
                <a:lnTo>
                  <a:pt x="164839" y="25400"/>
                </a:lnTo>
                <a:lnTo>
                  <a:pt x="160077" y="20637"/>
                </a:lnTo>
                <a:lnTo>
                  <a:pt x="46037" y="20637"/>
                </a:lnTo>
                <a:lnTo>
                  <a:pt x="25401" y="0"/>
                </a:lnTo>
                <a:close/>
              </a:path>
              <a:path w="165100" h="50800">
                <a:moveTo>
                  <a:pt x="160077" y="30162"/>
                </a:moveTo>
                <a:lnTo>
                  <a:pt x="118802" y="30162"/>
                </a:lnTo>
                <a:lnTo>
                  <a:pt x="139439" y="50800"/>
                </a:lnTo>
                <a:lnTo>
                  <a:pt x="160077" y="30162"/>
                </a:lnTo>
                <a:close/>
              </a:path>
              <a:path w="165100" h="50800">
                <a:moveTo>
                  <a:pt x="139439" y="0"/>
                </a:moveTo>
                <a:lnTo>
                  <a:pt x="118802" y="20637"/>
                </a:lnTo>
                <a:lnTo>
                  <a:pt x="160077" y="20637"/>
                </a:lnTo>
                <a:lnTo>
                  <a:pt x="139439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0" name="object 90"/>
          <p:cNvSpPr/>
          <p:nvPr/>
        </p:nvSpPr>
        <p:spPr>
          <a:xfrm>
            <a:off x="1141576" y="4347209"/>
            <a:ext cx="172085" cy="50800"/>
          </a:xfrm>
          <a:custGeom>
            <a:avLst/>
            <a:gdLst/>
            <a:ahLst/>
            <a:cxnLst/>
            <a:rect l="l" t="t" r="r" b="b"/>
            <a:pathLst>
              <a:path w="172084" h="50800">
                <a:moveTo>
                  <a:pt x="25401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8" y="30162"/>
                </a:lnTo>
                <a:lnTo>
                  <a:pt x="166790" y="30162"/>
                </a:lnTo>
                <a:lnTo>
                  <a:pt x="171552" y="25400"/>
                </a:lnTo>
                <a:lnTo>
                  <a:pt x="166790" y="20637"/>
                </a:lnTo>
                <a:lnTo>
                  <a:pt x="46038" y="20637"/>
                </a:lnTo>
                <a:lnTo>
                  <a:pt x="25401" y="0"/>
                </a:lnTo>
                <a:close/>
              </a:path>
              <a:path w="172084" h="50800">
                <a:moveTo>
                  <a:pt x="166790" y="30162"/>
                </a:moveTo>
                <a:lnTo>
                  <a:pt x="125510" y="30162"/>
                </a:lnTo>
                <a:lnTo>
                  <a:pt x="146152" y="50800"/>
                </a:lnTo>
                <a:lnTo>
                  <a:pt x="166790" y="30162"/>
                </a:lnTo>
                <a:close/>
              </a:path>
              <a:path w="172084" h="50800">
                <a:moveTo>
                  <a:pt x="146152" y="0"/>
                </a:moveTo>
                <a:lnTo>
                  <a:pt x="125510" y="20637"/>
                </a:lnTo>
                <a:lnTo>
                  <a:pt x="166790" y="20637"/>
                </a:lnTo>
                <a:lnTo>
                  <a:pt x="146152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1" name="object 91"/>
          <p:cNvSpPr/>
          <p:nvPr/>
        </p:nvSpPr>
        <p:spPr>
          <a:xfrm>
            <a:off x="1262324" y="4348479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5" y="0"/>
                </a:moveTo>
                <a:lnTo>
                  <a:pt x="0" y="25400"/>
                </a:lnTo>
                <a:lnTo>
                  <a:pt x="25405" y="50800"/>
                </a:lnTo>
                <a:lnTo>
                  <a:pt x="46042" y="30162"/>
                </a:lnTo>
                <a:lnTo>
                  <a:pt x="160075" y="30162"/>
                </a:lnTo>
                <a:lnTo>
                  <a:pt x="164838" y="25400"/>
                </a:lnTo>
                <a:lnTo>
                  <a:pt x="160075" y="20637"/>
                </a:lnTo>
                <a:lnTo>
                  <a:pt x="46042" y="20637"/>
                </a:lnTo>
                <a:lnTo>
                  <a:pt x="25405" y="0"/>
                </a:lnTo>
                <a:close/>
              </a:path>
              <a:path w="165100" h="50800">
                <a:moveTo>
                  <a:pt x="160075" y="30162"/>
                </a:moveTo>
                <a:lnTo>
                  <a:pt x="118800" y="30162"/>
                </a:lnTo>
                <a:lnTo>
                  <a:pt x="139438" y="50800"/>
                </a:lnTo>
                <a:lnTo>
                  <a:pt x="160075" y="30162"/>
                </a:lnTo>
                <a:close/>
              </a:path>
              <a:path w="165100" h="50800">
                <a:moveTo>
                  <a:pt x="139438" y="0"/>
                </a:moveTo>
                <a:lnTo>
                  <a:pt x="118800" y="20637"/>
                </a:lnTo>
                <a:lnTo>
                  <a:pt x="160075" y="20637"/>
                </a:lnTo>
                <a:lnTo>
                  <a:pt x="139438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2" name="object 92"/>
          <p:cNvSpPr/>
          <p:nvPr/>
        </p:nvSpPr>
        <p:spPr>
          <a:xfrm>
            <a:off x="1376362" y="4351020"/>
            <a:ext cx="172085" cy="50800"/>
          </a:xfrm>
          <a:custGeom>
            <a:avLst/>
            <a:gdLst/>
            <a:ahLst/>
            <a:cxnLst/>
            <a:rect l="l" t="t" r="r" b="b"/>
            <a:pathLst>
              <a:path w="172084" h="50800">
                <a:moveTo>
                  <a:pt x="25400" y="0"/>
                </a:moveTo>
                <a:lnTo>
                  <a:pt x="0" y="25399"/>
                </a:lnTo>
                <a:lnTo>
                  <a:pt x="25400" y="50799"/>
                </a:lnTo>
                <a:lnTo>
                  <a:pt x="46037" y="30162"/>
                </a:lnTo>
                <a:lnTo>
                  <a:pt x="166789" y="30162"/>
                </a:lnTo>
                <a:lnTo>
                  <a:pt x="171551" y="25399"/>
                </a:lnTo>
                <a:lnTo>
                  <a:pt x="166789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72084" h="50800">
                <a:moveTo>
                  <a:pt x="166789" y="30162"/>
                </a:moveTo>
                <a:lnTo>
                  <a:pt x="125514" y="30162"/>
                </a:lnTo>
                <a:lnTo>
                  <a:pt x="146151" y="50799"/>
                </a:lnTo>
                <a:lnTo>
                  <a:pt x="166789" y="30162"/>
                </a:lnTo>
                <a:close/>
              </a:path>
              <a:path w="172084" h="50800">
                <a:moveTo>
                  <a:pt x="146151" y="0"/>
                </a:moveTo>
                <a:lnTo>
                  <a:pt x="125514" y="20637"/>
                </a:lnTo>
                <a:lnTo>
                  <a:pt x="166789" y="20637"/>
                </a:lnTo>
                <a:lnTo>
                  <a:pt x="146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3" name="object 93"/>
          <p:cNvSpPr/>
          <p:nvPr/>
        </p:nvSpPr>
        <p:spPr>
          <a:xfrm>
            <a:off x="1497114" y="4353559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0070" y="30162"/>
                </a:lnTo>
                <a:lnTo>
                  <a:pt x="164833" y="25400"/>
                </a:lnTo>
                <a:lnTo>
                  <a:pt x="160070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65100" h="50800">
                <a:moveTo>
                  <a:pt x="160070" y="30162"/>
                </a:moveTo>
                <a:lnTo>
                  <a:pt x="118795" y="30162"/>
                </a:lnTo>
                <a:lnTo>
                  <a:pt x="139433" y="50800"/>
                </a:lnTo>
                <a:lnTo>
                  <a:pt x="160070" y="30162"/>
                </a:lnTo>
                <a:close/>
              </a:path>
              <a:path w="165100" h="50800">
                <a:moveTo>
                  <a:pt x="139433" y="0"/>
                </a:moveTo>
                <a:lnTo>
                  <a:pt x="118795" y="20637"/>
                </a:lnTo>
                <a:lnTo>
                  <a:pt x="160070" y="20637"/>
                </a:lnTo>
                <a:lnTo>
                  <a:pt x="1394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4" name="object 94"/>
          <p:cNvSpPr/>
          <p:nvPr/>
        </p:nvSpPr>
        <p:spPr>
          <a:xfrm>
            <a:off x="1613065" y="4353559"/>
            <a:ext cx="172085" cy="50800"/>
          </a:xfrm>
          <a:custGeom>
            <a:avLst/>
            <a:gdLst/>
            <a:ahLst/>
            <a:cxnLst/>
            <a:rect l="l" t="t" r="r" b="b"/>
            <a:pathLst>
              <a:path w="172085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37" y="30162"/>
                </a:lnTo>
                <a:lnTo>
                  <a:pt x="166789" y="30162"/>
                </a:lnTo>
                <a:lnTo>
                  <a:pt x="171551" y="25400"/>
                </a:lnTo>
                <a:lnTo>
                  <a:pt x="166789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72085" h="50800">
                <a:moveTo>
                  <a:pt x="166789" y="30162"/>
                </a:moveTo>
                <a:lnTo>
                  <a:pt x="125514" y="30162"/>
                </a:lnTo>
                <a:lnTo>
                  <a:pt x="146151" y="50800"/>
                </a:lnTo>
                <a:lnTo>
                  <a:pt x="166789" y="30162"/>
                </a:lnTo>
                <a:close/>
              </a:path>
              <a:path w="172085" h="50800">
                <a:moveTo>
                  <a:pt x="146151" y="0"/>
                </a:moveTo>
                <a:lnTo>
                  <a:pt x="125514" y="20637"/>
                </a:lnTo>
                <a:lnTo>
                  <a:pt x="166789" y="20637"/>
                </a:lnTo>
                <a:lnTo>
                  <a:pt x="14615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5" name="object 95"/>
          <p:cNvSpPr/>
          <p:nvPr/>
        </p:nvSpPr>
        <p:spPr>
          <a:xfrm>
            <a:off x="1733816" y="4356100"/>
            <a:ext cx="165100" cy="50800"/>
          </a:xfrm>
          <a:custGeom>
            <a:avLst/>
            <a:gdLst/>
            <a:ahLst/>
            <a:cxnLst/>
            <a:rect l="l" t="t" r="r" b="b"/>
            <a:pathLst>
              <a:path w="165100" h="50800">
                <a:moveTo>
                  <a:pt x="25400" y="0"/>
                </a:moveTo>
                <a:lnTo>
                  <a:pt x="0" y="25400"/>
                </a:lnTo>
                <a:lnTo>
                  <a:pt x="25400" y="50800"/>
                </a:lnTo>
                <a:lnTo>
                  <a:pt x="46024" y="30162"/>
                </a:lnTo>
                <a:lnTo>
                  <a:pt x="160070" y="30162"/>
                </a:lnTo>
                <a:lnTo>
                  <a:pt x="164833" y="25400"/>
                </a:lnTo>
                <a:lnTo>
                  <a:pt x="160070" y="20637"/>
                </a:lnTo>
                <a:lnTo>
                  <a:pt x="46037" y="20637"/>
                </a:lnTo>
                <a:lnTo>
                  <a:pt x="25400" y="0"/>
                </a:lnTo>
                <a:close/>
              </a:path>
              <a:path w="165100" h="50800">
                <a:moveTo>
                  <a:pt x="160070" y="30162"/>
                </a:moveTo>
                <a:lnTo>
                  <a:pt x="118795" y="30162"/>
                </a:lnTo>
                <a:lnTo>
                  <a:pt x="139433" y="50800"/>
                </a:lnTo>
                <a:lnTo>
                  <a:pt x="160070" y="30162"/>
                </a:lnTo>
                <a:close/>
              </a:path>
              <a:path w="165100" h="50800">
                <a:moveTo>
                  <a:pt x="139433" y="0"/>
                </a:moveTo>
                <a:lnTo>
                  <a:pt x="118795" y="20637"/>
                </a:lnTo>
                <a:lnTo>
                  <a:pt x="160070" y="20637"/>
                </a:lnTo>
                <a:lnTo>
                  <a:pt x="139433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6" name="object 96"/>
          <p:cNvSpPr/>
          <p:nvPr/>
        </p:nvSpPr>
        <p:spPr>
          <a:xfrm>
            <a:off x="5604179" y="2272487"/>
            <a:ext cx="3539820" cy="1289215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7" name="object 97"/>
          <p:cNvSpPr/>
          <p:nvPr/>
        </p:nvSpPr>
        <p:spPr>
          <a:xfrm>
            <a:off x="198364" y="1728962"/>
            <a:ext cx="2657228" cy="644178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8" name="object 98"/>
          <p:cNvSpPr/>
          <p:nvPr/>
        </p:nvSpPr>
        <p:spPr>
          <a:xfrm>
            <a:off x="0" y="1712885"/>
            <a:ext cx="2854413" cy="708889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9" name="object 99"/>
          <p:cNvSpPr txBox="1"/>
          <p:nvPr/>
        </p:nvSpPr>
        <p:spPr>
          <a:xfrm>
            <a:off x="8413115" y="6430518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35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564599" y="354520"/>
            <a:ext cx="4015104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/>
              <a:t>Example </a:t>
            </a:r>
            <a:r>
              <a:rPr sz="3000" spc="-5" dirty="0"/>
              <a:t>1: </a:t>
            </a:r>
            <a:r>
              <a:rPr sz="3000" spc="-40" dirty="0"/>
              <a:t>buried</a:t>
            </a:r>
            <a:r>
              <a:rPr sz="3000" spc="75" dirty="0"/>
              <a:t> </a:t>
            </a:r>
            <a:r>
              <a:rPr sz="3000" spc="-40" dirty="0"/>
              <a:t>prism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554036" y="5488931"/>
            <a:ext cx="662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sz="1800" spc="-25" dirty="0">
                <a:latin typeface="Arial"/>
                <a:cs typeface="Arial"/>
              </a:rPr>
              <a:t>Pole-dipole; </a:t>
            </a:r>
            <a:r>
              <a:rPr sz="1800" spc="-10" dirty="0">
                <a:latin typeface="Arial"/>
                <a:cs typeface="Arial"/>
              </a:rPr>
              <a:t>n=1,8; a=10m; </a:t>
            </a:r>
            <a:r>
              <a:rPr sz="1800" spc="-5" dirty="0">
                <a:latin typeface="Arial"/>
                <a:cs typeface="Arial"/>
              </a:rPr>
              <a:t>N=316; </a:t>
            </a:r>
            <a:r>
              <a:rPr sz="1800" spc="-45" dirty="0">
                <a:latin typeface="Arial"/>
                <a:cs typeface="Arial"/>
              </a:rPr>
              <a:t>(</a:t>
            </a:r>
            <a:r>
              <a:rPr sz="1800" i="1" spc="-45" dirty="0">
                <a:latin typeface="Symbol"/>
                <a:cs typeface="Symbol"/>
              </a:rPr>
              <a:t></a:t>
            </a:r>
            <a:r>
              <a:rPr sz="1800" spc="-67" baseline="-20833" dirty="0">
                <a:latin typeface="Arial"/>
                <a:cs typeface="Arial"/>
              </a:rPr>
              <a:t>s</a:t>
            </a:r>
            <a:r>
              <a:rPr sz="1800" spc="-45" dirty="0">
                <a:latin typeface="Arial"/>
                <a:cs typeface="Arial"/>
              </a:rPr>
              <a:t>, </a:t>
            </a:r>
            <a:r>
              <a:rPr sz="1800" i="1" spc="-10" dirty="0">
                <a:latin typeface="Symbol"/>
                <a:cs typeface="Symbol"/>
              </a:rPr>
              <a:t></a:t>
            </a:r>
            <a:r>
              <a:rPr sz="1800" spc="-15" baseline="-20833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, </a:t>
            </a:r>
            <a:r>
              <a:rPr sz="1800" i="1" spc="-40" dirty="0">
                <a:latin typeface="Symbol"/>
                <a:cs typeface="Symbol"/>
              </a:rPr>
              <a:t></a:t>
            </a:r>
            <a:r>
              <a:rPr sz="1800" spc="-60" baseline="-20833" dirty="0">
                <a:latin typeface="Arial"/>
                <a:cs typeface="Arial"/>
              </a:rPr>
              <a:t>z</a:t>
            </a:r>
            <a:r>
              <a:rPr sz="1800" spc="-40" dirty="0">
                <a:latin typeface="Arial"/>
                <a:cs typeface="Arial"/>
              </a:rPr>
              <a:t>)=(.001, </a:t>
            </a:r>
            <a:r>
              <a:rPr sz="1800" spc="-5" dirty="0">
                <a:latin typeface="Arial"/>
                <a:cs typeface="Arial"/>
              </a:rPr>
              <a:t>1.0,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1.0)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6923" y="2065489"/>
            <a:ext cx="4041521" cy="15367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6923" y="3940263"/>
            <a:ext cx="3980053" cy="124472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6013" y="2065489"/>
            <a:ext cx="3872484" cy="15520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76013" y="3940263"/>
            <a:ext cx="3857116" cy="12447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8415934" y="1793900"/>
            <a:ext cx="1758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25" dirty="0">
                <a:solidFill>
                  <a:srgbClr val="113C68"/>
                </a:solidFill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36</a:t>
            </a:fld>
            <a:endParaRPr spc="-5" dirty="0"/>
          </a:p>
        </p:txBody>
      </p:sp>
      <p:graphicFrame>
        <p:nvGraphicFramePr>
          <p:cNvPr id="9" name="object 9"/>
          <p:cNvGraphicFramePr>
            <a:graphicFrameLocks noGrp="1"/>
          </p:cNvGraphicFramePr>
          <p:nvPr/>
        </p:nvGraphicFramePr>
        <p:xfrm>
          <a:off x="511555" y="1714754"/>
          <a:ext cx="8021320" cy="3534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4545">
                <a:tc>
                  <a:txBody>
                    <a:bodyPr/>
                    <a:lstStyle/>
                    <a:p>
                      <a:pPr marL="1162685">
                        <a:lnSpc>
                          <a:spcPct val="100000"/>
                        </a:lnSpc>
                        <a:spcBef>
                          <a:spcPts val="340"/>
                        </a:spcBef>
                        <a:tabLst>
                          <a:tab pos="3514090" algn="l"/>
                        </a:tabLst>
                      </a:pPr>
                      <a:r>
                        <a:rPr sz="1800" b="1" spc="-1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Resistivity</a:t>
                      </a:r>
                      <a:r>
                        <a:rPr sz="1800" b="1" spc="19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model	</a:t>
                      </a:r>
                      <a:r>
                        <a:rPr sz="1950" b="1" spc="-44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Ohm7</a:t>
                      </a:r>
                      <a:endParaRPr sz="1950" baseline="2136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38100">
                      <a:solidFill>
                        <a:srgbClr val="113C68"/>
                      </a:solidFill>
                      <a:prstDash val="solid"/>
                    </a:lnL>
                    <a:lnR w="38100">
                      <a:solidFill>
                        <a:srgbClr val="113C68"/>
                      </a:solidFill>
                      <a:prstDash val="solid"/>
                    </a:lnR>
                    <a:lnT w="38100">
                      <a:solidFill>
                        <a:srgbClr val="113C68"/>
                      </a:solidFill>
                      <a:prstDash val="solid"/>
                    </a:lnT>
                    <a:lnB w="38100">
                      <a:solidFill>
                        <a:srgbClr val="113C6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0" algn="ctr">
                        <a:lnSpc>
                          <a:spcPct val="100000"/>
                        </a:lnSpc>
                        <a:spcBef>
                          <a:spcPts val="335"/>
                        </a:spcBef>
                        <a:tabLst>
                          <a:tab pos="671195" algn="l"/>
                          <a:tab pos="3368040" algn="l"/>
                        </a:tabLst>
                      </a:pPr>
                      <a:r>
                        <a:rPr sz="1950" b="1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m	</a:t>
                      </a:r>
                      <a:r>
                        <a:rPr sz="1800" b="1" spc="2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ec</a:t>
                      </a:r>
                      <a:r>
                        <a:rPr sz="1800" b="1" spc="-2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ve</a:t>
                      </a:r>
                      <a:r>
                        <a:rPr sz="1800" b="1" spc="2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204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2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es</a:t>
                      </a:r>
                      <a:r>
                        <a:rPr sz="1800" b="1" spc="-2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2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800" b="1" spc="-2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ty	</a:t>
                      </a:r>
                      <a:r>
                        <a:rPr sz="1950" b="1" spc="75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950" b="1" spc="44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950" b="1" spc="37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950" b="1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950" baseline="2136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38100">
                      <a:solidFill>
                        <a:srgbClr val="113C68"/>
                      </a:solidFill>
                      <a:prstDash val="solid"/>
                    </a:lnL>
                    <a:lnR w="38100">
                      <a:solidFill>
                        <a:srgbClr val="113C68"/>
                      </a:solidFill>
                      <a:prstDash val="solid"/>
                    </a:lnR>
                    <a:lnT w="38100">
                      <a:solidFill>
                        <a:srgbClr val="113C68"/>
                      </a:solidFill>
                      <a:prstDash val="solid"/>
                    </a:lnT>
                    <a:lnB w="38100">
                      <a:solidFill>
                        <a:srgbClr val="113C6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9865">
                <a:tc>
                  <a:txBody>
                    <a:bodyPr/>
                    <a:lstStyle/>
                    <a:p>
                      <a:pPr marL="330200">
                        <a:lnSpc>
                          <a:spcPct val="100000"/>
                        </a:lnSpc>
                        <a:spcBef>
                          <a:spcPts val="1105"/>
                        </a:spcBef>
                      </a:pPr>
                      <a:r>
                        <a:rPr sz="1800" b="1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1800" b="1" spc="1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with </a:t>
                      </a:r>
                      <a:r>
                        <a:rPr sz="1800" b="1" spc="-1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5% Gaussian</a:t>
                      </a:r>
                      <a:r>
                        <a:rPr sz="1800" b="1" spc="1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noise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40335" marB="0">
                    <a:lnL w="38100">
                      <a:solidFill>
                        <a:srgbClr val="113C68"/>
                      </a:solidFill>
                      <a:prstDash val="solid"/>
                    </a:lnL>
                    <a:lnR w="38100">
                      <a:solidFill>
                        <a:srgbClr val="113C68"/>
                      </a:solidFill>
                      <a:prstDash val="solid"/>
                    </a:lnR>
                    <a:lnT w="38100">
                      <a:solidFill>
                        <a:srgbClr val="113C68"/>
                      </a:solidFill>
                      <a:prstDash val="solid"/>
                    </a:lnT>
                    <a:lnB w="38100">
                      <a:solidFill>
                        <a:srgbClr val="113C6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4465" algn="ctr">
                        <a:lnSpc>
                          <a:spcPct val="100000"/>
                        </a:lnSpc>
                        <a:spcBef>
                          <a:spcPts val="880"/>
                        </a:spcBef>
                      </a:pPr>
                      <a:r>
                        <a:rPr sz="1800" b="1" spc="-1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Predicted</a:t>
                      </a:r>
                      <a:r>
                        <a:rPr sz="1800" b="1" spc="19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111760" marB="0">
                    <a:lnL w="38100">
                      <a:solidFill>
                        <a:srgbClr val="113C68"/>
                      </a:solidFill>
                      <a:prstDash val="solid"/>
                    </a:lnL>
                    <a:lnR w="38100">
                      <a:solidFill>
                        <a:srgbClr val="113C68"/>
                      </a:solidFill>
                      <a:prstDash val="solid"/>
                    </a:lnR>
                    <a:lnT w="38100">
                      <a:solidFill>
                        <a:srgbClr val="113C68"/>
                      </a:solidFill>
                      <a:prstDash val="solid"/>
                    </a:lnT>
                    <a:lnB w="38100">
                      <a:solidFill>
                        <a:srgbClr val="113C6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515275" y="354520"/>
            <a:ext cx="6113145" cy="4826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/>
              <a:t>Example </a:t>
            </a:r>
            <a:r>
              <a:rPr sz="3000" spc="-5" dirty="0"/>
              <a:t>2: </a:t>
            </a:r>
            <a:r>
              <a:rPr sz="3000" spc="-40" dirty="0"/>
              <a:t>prism </a:t>
            </a:r>
            <a:r>
              <a:rPr sz="3000" spc="-20" dirty="0"/>
              <a:t>with </a:t>
            </a:r>
            <a:r>
              <a:rPr sz="3000" spc="-45" dirty="0"/>
              <a:t>geologic</a:t>
            </a:r>
            <a:r>
              <a:rPr sz="3000" spc="195" dirty="0"/>
              <a:t> </a:t>
            </a:r>
            <a:r>
              <a:rPr sz="3000" spc="-75" dirty="0"/>
              <a:t>noise</a:t>
            </a:r>
            <a:endParaRPr sz="3000"/>
          </a:p>
        </p:txBody>
      </p:sp>
      <p:sp>
        <p:nvSpPr>
          <p:cNvPr id="3" name="object 3"/>
          <p:cNvSpPr txBox="1"/>
          <p:nvPr/>
        </p:nvSpPr>
        <p:spPr>
          <a:xfrm>
            <a:off x="8388756" y="1810499"/>
            <a:ext cx="175895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25" dirty="0">
                <a:solidFill>
                  <a:srgbClr val="113C68"/>
                </a:solidFill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484377" y="1713280"/>
          <a:ext cx="8021320" cy="353441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4545">
                <a:tc>
                  <a:txBody>
                    <a:bodyPr/>
                    <a:lstStyle/>
                    <a:p>
                      <a:pPr marL="1162685">
                        <a:lnSpc>
                          <a:spcPct val="100000"/>
                        </a:lnSpc>
                        <a:spcBef>
                          <a:spcPts val="340"/>
                        </a:spcBef>
                        <a:tabLst>
                          <a:tab pos="3514090" algn="l"/>
                        </a:tabLst>
                      </a:pPr>
                      <a:r>
                        <a:rPr sz="1800" b="1" spc="-1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Resistivity</a:t>
                      </a:r>
                      <a:r>
                        <a:rPr sz="1800" b="1" spc="19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2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model	</a:t>
                      </a:r>
                      <a:r>
                        <a:rPr sz="1950" b="1" spc="-44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Ohm7</a:t>
                      </a:r>
                      <a:endParaRPr sz="1950" baseline="2136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38100">
                      <a:solidFill>
                        <a:srgbClr val="113C68"/>
                      </a:solidFill>
                      <a:prstDash val="solid"/>
                    </a:lnL>
                    <a:lnR w="38100">
                      <a:solidFill>
                        <a:srgbClr val="113C68"/>
                      </a:solidFill>
                      <a:prstDash val="solid"/>
                    </a:lnR>
                    <a:lnT w="38100">
                      <a:solidFill>
                        <a:srgbClr val="113C68"/>
                      </a:solidFill>
                      <a:prstDash val="solid"/>
                    </a:lnT>
                    <a:lnB w="38100">
                      <a:solidFill>
                        <a:srgbClr val="113C6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01600" algn="ctr">
                        <a:lnSpc>
                          <a:spcPct val="100000"/>
                        </a:lnSpc>
                        <a:spcBef>
                          <a:spcPts val="335"/>
                        </a:spcBef>
                        <a:tabLst>
                          <a:tab pos="671195" algn="l"/>
                          <a:tab pos="3368040" algn="l"/>
                        </a:tabLst>
                      </a:pPr>
                      <a:r>
                        <a:rPr sz="1950" b="1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m	</a:t>
                      </a:r>
                      <a:r>
                        <a:rPr sz="1800" b="1" spc="2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ec</a:t>
                      </a:r>
                      <a:r>
                        <a:rPr sz="1800" b="1" spc="-2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ve</a:t>
                      </a:r>
                      <a:r>
                        <a:rPr sz="1800" b="1" spc="2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e</a:t>
                      </a:r>
                      <a:r>
                        <a:rPr sz="1800" b="1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d</a:t>
                      </a:r>
                      <a:r>
                        <a:rPr sz="1800" b="1" spc="204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2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r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es</a:t>
                      </a:r>
                      <a:r>
                        <a:rPr sz="1800" b="1" spc="-2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s</a:t>
                      </a:r>
                      <a:r>
                        <a:rPr sz="1800" b="1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t</a:t>
                      </a:r>
                      <a:r>
                        <a:rPr sz="1800" b="1" spc="-2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spc="-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v</a:t>
                      </a:r>
                      <a:r>
                        <a:rPr sz="1800" b="1" spc="-2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i</a:t>
                      </a:r>
                      <a:r>
                        <a:rPr sz="1800" b="1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ty	</a:t>
                      </a:r>
                      <a:r>
                        <a:rPr sz="1950" b="1" spc="75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O</a:t>
                      </a:r>
                      <a:r>
                        <a:rPr sz="1950" b="1" spc="44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h</a:t>
                      </a:r>
                      <a:r>
                        <a:rPr sz="1950" b="1" spc="37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m</a:t>
                      </a:r>
                      <a:r>
                        <a:rPr sz="1950" b="1" baseline="2136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7</a:t>
                      </a:r>
                      <a:endParaRPr sz="1950" baseline="2136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38100">
                      <a:solidFill>
                        <a:srgbClr val="113C68"/>
                      </a:solidFill>
                      <a:prstDash val="solid"/>
                    </a:lnL>
                    <a:lnR w="38100">
                      <a:solidFill>
                        <a:srgbClr val="113C68"/>
                      </a:solidFill>
                      <a:prstDash val="solid"/>
                    </a:lnR>
                    <a:lnT w="38100">
                      <a:solidFill>
                        <a:srgbClr val="113C68"/>
                      </a:solidFill>
                      <a:prstDash val="solid"/>
                    </a:lnT>
                    <a:lnB w="38100">
                      <a:solidFill>
                        <a:srgbClr val="113C6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59865">
                <a:tc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345"/>
                        </a:spcBef>
                      </a:pPr>
                      <a:r>
                        <a:rPr sz="1800" b="1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Data </a:t>
                      </a:r>
                      <a:r>
                        <a:rPr sz="1800" b="1" spc="1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with </a:t>
                      </a:r>
                      <a:r>
                        <a:rPr sz="1800" b="1" spc="-1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5% Gaussian</a:t>
                      </a:r>
                      <a:r>
                        <a:rPr sz="1800" b="1" spc="14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noise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3815" marB="0">
                    <a:lnL w="38100">
                      <a:solidFill>
                        <a:srgbClr val="113C68"/>
                      </a:solidFill>
                      <a:prstDash val="solid"/>
                    </a:lnL>
                    <a:lnR w="38100">
                      <a:solidFill>
                        <a:srgbClr val="113C68"/>
                      </a:solidFill>
                      <a:prstDash val="solid"/>
                    </a:lnR>
                    <a:lnT w="38100">
                      <a:solidFill>
                        <a:srgbClr val="113C68"/>
                      </a:solidFill>
                      <a:prstDash val="solid"/>
                    </a:lnT>
                    <a:lnB w="38100">
                      <a:solidFill>
                        <a:srgbClr val="113C68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R="164465" algn="ctr">
                        <a:lnSpc>
                          <a:spcPct val="100000"/>
                        </a:lnSpc>
                        <a:spcBef>
                          <a:spcPts val="335"/>
                        </a:spcBef>
                      </a:pPr>
                      <a:r>
                        <a:rPr sz="1800" b="1" spc="-1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Predicted</a:t>
                      </a:r>
                      <a:r>
                        <a:rPr sz="1800" b="1" spc="195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solidFill>
                            <a:srgbClr val="113C68"/>
                          </a:solidFill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42545" marB="0">
                    <a:lnL w="38100">
                      <a:solidFill>
                        <a:srgbClr val="113C68"/>
                      </a:solidFill>
                      <a:prstDash val="solid"/>
                    </a:lnL>
                    <a:lnR w="38100">
                      <a:solidFill>
                        <a:srgbClr val="113C68"/>
                      </a:solidFill>
                      <a:prstDash val="solid"/>
                    </a:lnR>
                    <a:lnT w="38100">
                      <a:solidFill>
                        <a:srgbClr val="113C68"/>
                      </a:solidFill>
                      <a:prstDash val="solid"/>
                    </a:lnT>
                    <a:lnB w="38100">
                      <a:solidFill>
                        <a:srgbClr val="113C68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576580" y="2082088"/>
            <a:ext cx="3903217" cy="15981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76580" y="3941495"/>
            <a:ext cx="3857116" cy="127546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648834" y="3941495"/>
            <a:ext cx="3811016" cy="126009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48834" y="2082088"/>
            <a:ext cx="3811016" cy="161353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4036" y="5488931"/>
            <a:ext cx="662749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sz="1800" spc="-25" dirty="0">
                <a:latin typeface="Arial"/>
                <a:cs typeface="Arial"/>
              </a:rPr>
              <a:t>Pole-dipole; </a:t>
            </a:r>
            <a:r>
              <a:rPr sz="1800" spc="-10" dirty="0">
                <a:latin typeface="Arial"/>
                <a:cs typeface="Arial"/>
              </a:rPr>
              <a:t>n=1,8; a=10m; </a:t>
            </a:r>
            <a:r>
              <a:rPr sz="1800" spc="-5" dirty="0">
                <a:latin typeface="Arial"/>
                <a:cs typeface="Arial"/>
              </a:rPr>
              <a:t>N=316; </a:t>
            </a:r>
            <a:r>
              <a:rPr sz="1800" spc="-45" dirty="0">
                <a:latin typeface="Arial"/>
                <a:cs typeface="Arial"/>
              </a:rPr>
              <a:t>(</a:t>
            </a:r>
            <a:r>
              <a:rPr sz="1800" i="1" spc="-45" dirty="0">
                <a:latin typeface="Symbol"/>
                <a:cs typeface="Symbol"/>
              </a:rPr>
              <a:t></a:t>
            </a:r>
            <a:r>
              <a:rPr sz="1800" spc="-67" baseline="-20833" dirty="0">
                <a:latin typeface="Arial"/>
                <a:cs typeface="Arial"/>
              </a:rPr>
              <a:t>s</a:t>
            </a:r>
            <a:r>
              <a:rPr sz="1800" spc="-45" dirty="0">
                <a:latin typeface="Arial"/>
                <a:cs typeface="Arial"/>
              </a:rPr>
              <a:t>, </a:t>
            </a:r>
            <a:r>
              <a:rPr sz="1800" i="1" spc="-10" dirty="0">
                <a:latin typeface="Symbol"/>
                <a:cs typeface="Symbol"/>
              </a:rPr>
              <a:t></a:t>
            </a:r>
            <a:r>
              <a:rPr sz="1800" spc="-15" baseline="-20833" dirty="0">
                <a:latin typeface="Arial"/>
                <a:cs typeface="Arial"/>
              </a:rPr>
              <a:t>x</a:t>
            </a:r>
            <a:r>
              <a:rPr sz="1800" spc="-10" dirty="0">
                <a:latin typeface="Arial"/>
                <a:cs typeface="Arial"/>
              </a:rPr>
              <a:t>, </a:t>
            </a:r>
            <a:r>
              <a:rPr sz="1800" i="1" spc="-40" dirty="0">
                <a:latin typeface="Symbol"/>
                <a:cs typeface="Symbol"/>
              </a:rPr>
              <a:t></a:t>
            </a:r>
            <a:r>
              <a:rPr sz="1800" spc="-60" baseline="-20833" dirty="0">
                <a:latin typeface="Arial"/>
                <a:cs typeface="Arial"/>
              </a:rPr>
              <a:t>z</a:t>
            </a:r>
            <a:r>
              <a:rPr sz="1800" spc="-40" dirty="0">
                <a:latin typeface="Arial"/>
                <a:cs typeface="Arial"/>
              </a:rPr>
              <a:t>)=(.001, </a:t>
            </a:r>
            <a:r>
              <a:rPr sz="1800" spc="-5" dirty="0">
                <a:latin typeface="Arial"/>
                <a:cs typeface="Arial"/>
              </a:rPr>
              <a:t>1.0,</a:t>
            </a:r>
            <a:r>
              <a:rPr sz="1800" spc="16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1.0)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37</a:t>
            </a:fld>
            <a:endParaRPr spc="-5" dirty="0"/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193137" y="335090"/>
            <a:ext cx="47580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000" spc="-85" dirty="0"/>
              <a:t>Example </a:t>
            </a:r>
            <a:r>
              <a:rPr sz="3000" spc="-5" dirty="0"/>
              <a:t>3: </a:t>
            </a:r>
            <a:r>
              <a:rPr sz="3200" spc="-90" dirty="0"/>
              <a:t>UBC-GIF</a:t>
            </a:r>
            <a:r>
              <a:rPr sz="3200" dirty="0"/>
              <a:t> </a:t>
            </a:r>
            <a:r>
              <a:rPr sz="3200" spc="-40" dirty="0"/>
              <a:t>model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8415934" y="1804301"/>
            <a:ext cx="179070" cy="228600"/>
          </a:xfrm>
          <a:prstGeom prst="rect">
            <a:avLst/>
          </a:prstGeom>
        </p:spPr>
        <p:txBody>
          <a:bodyPr vert="horz" wrap="square" lIns="0" tIns="1651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30"/>
              </a:spcBef>
            </a:pPr>
            <a:r>
              <a:rPr sz="1300" b="1" spc="50" dirty="0">
                <a:latin typeface="Arial"/>
                <a:cs typeface="Arial"/>
              </a:rPr>
              <a:t>m</a:t>
            </a:r>
            <a:endParaRPr sz="1300">
              <a:latin typeface="Arial"/>
              <a:cs typeface="Arial"/>
            </a:endParaRPr>
          </a:p>
        </p:txBody>
      </p:sp>
      <p:graphicFrame>
        <p:nvGraphicFramePr>
          <p:cNvPr id="4" name="object 4"/>
          <p:cNvGraphicFramePr>
            <a:graphicFrameLocks noGrp="1"/>
          </p:cNvGraphicFramePr>
          <p:nvPr/>
        </p:nvGraphicFramePr>
        <p:xfrm>
          <a:off x="511555" y="1714754"/>
          <a:ext cx="8021320" cy="35185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0874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93382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2074545">
                <a:tc>
                  <a:txBody>
                    <a:bodyPr/>
                    <a:lstStyle/>
                    <a:p>
                      <a:pPr marL="1162685">
                        <a:lnSpc>
                          <a:spcPct val="100000"/>
                        </a:lnSpc>
                        <a:spcBef>
                          <a:spcPts val="280"/>
                        </a:spcBef>
                        <a:tabLst>
                          <a:tab pos="3514090" algn="l"/>
                        </a:tabLst>
                      </a:pPr>
                      <a:r>
                        <a:rPr sz="1800" b="1" spc="-10" dirty="0">
                          <a:latin typeface="Arial"/>
                          <a:cs typeface="Arial"/>
                        </a:rPr>
                        <a:t>Resistivity</a:t>
                      </a:r>
                      <a:r>
                        <a:rPr sz="1800" b="1" spc="-10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20" dirty="0">
                          <a:latin typeface="Arial"/>
                          <a:cs typeface="Arial"/>
                        </a:rPr>
                        <a:t>model	</a:t>
                      </a:r>
                      <a:r>
                        <a:rPr sz="1950" b="1" spc="104" baseline="2136" dirty="0">
                          <a:latin typeface="Arial"/>
                          <a:cs typeface="Arial"/>
                        </a:rPr>
                        <a:t>Ohm-</a:t>
                      </a:r>
                      <a:endParaRPr sz="1950" baseline="2136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600">
                        <a:latin typeface="Times New Roman"/>
                        <a:cs typeface="Times New Roman"/>
                      </a:endParaRPr>
                    </a:p>
                    <a:p>
                      <a:pPr marL="607060">
                        <a:lnSpc>
                          <a:spcPct val="100000"/>
                        </a:lnSpc>
                      </a:pPr>
                      <a:r>
                        <a:rPr sz="1800" b="1" spc="50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Need</a:t>
                      </a:r>
                      <a:r>
                        <a:rPr sz="1800" b="1" spc="-45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figures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275"/>
                        </a:spcBef>
                        <a:tabLst>
                          <a:tab pos="671195" algn="l"/>
                          <a:tab pos="3368040" algn="l"/>
                        </a:tabLst>
                      </a:pPr>
                      <a:r>
                        <a:rPr sz="1950" b="1" spc="75" baseline="2136" dirty="0">
                          <a:latin typeface="Arial"/>
                          <a:cs typeface="Arial"/>
                        </a:rPr>
                        <a:t>m	</a:t>
                      </a:r>
                      <a:r>
                        <a:rPr sz="1800" b="1" spc="40" dirty="0">
                          <a:latin typeface="Arial"/>
                          <a:cs typeface="Arial"/>
                        </a:rPr>
                        <a:t>Recovered</a:t>
                      </a:r>
                      <a:r>
                        <a:rPr sz="1800" b="1" spc="-16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resistivity	</a:t>
                      </a:r>
                      <a:r>
                        <a:rPr sz="1950" b="1" spc="104" baseline="2136" dirty="0">
                          <a:latin typeface="Arial"/>
                          <a:cs typeface="Arial"/>
                        </a:rPr>
                        <a:t>Ohm-</a:t>
                      </a:r>
                      <a:endParaRPr sz="1950" baseline="2136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25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948055">
                        <a:lnSpc>
                          <a:spcPct val="100000"/>
                        </a:lnSpc>
                      </a:pPr>
                      <a:r>
                        <a:rPr sz="1800" b="1" spc="50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Need</a:t>
                      </a:r>
                      <a:r>
                        <a:rPr sz="1800" b="1" spc="-45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figures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443990">
                <a:tc>
                  <a:txBody>
                    <a:bodyPr/>
                    <a:lstStyle/>
                    <a:p>
                      <a:pPr marL="333375">
                        <a:lnSpc>
                          <a:spcPct val="100000"/>
                        </a:lnSpc>
                        <a:spcBef>
                          <a:spcPts val="280"/>
                        </a:spcBef>
                      </a:pPr>
                      <a:r>
                        <a:rPr sz="1800" b="1" spc="40" dirty="0">
                          <a:latin typeface="Arial"/>
                          <a:cs typeface="Arial"/>
                        </a:rPr>
                        <a:t>Data </a:t>
                      </a:r>
                      <a:r>
                        <a:rPr sz="1800" b="1" dirty="0">
                          <a:latin typeface="Arial"/>
                          <a:cs typeface="Arial"/>
                        </a:rPr>
                        <a:t>with </a:t>
                      </a:r>
                      <a:r>
                        <a:rPr sz="1800" b="1" spc="85" dirty="0">
                          <a:latin typeface="Arial"/>
                          <a:cs typeface="Arial"/>
                        </a:rPr>
                        <a:t>5% </a:t>
                      </a:r>
                      <a:r>
                        <a:rPr sz="1800" b="1" spc="-5" dirty="0">
                          <a:latin typeface="Arial"/>
                          <a:cs typeface="Arial"/>
                        </a:rPr>
                        <a:t>Gaussian</a:t>
                      </a:r>
                      <a:r>
                        <a:rPr sz="1800" b="1" spc="-14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-10" dirty="0">
                          <a:latin typeface="Arial"/>
                          <a:cs typeface="Arial"/>
                        </a:rPr>
                        <a:t>noise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10"/>
                        </a:spcBef>
                      </a:pPr>
                      <a:endParaRPr sz="2850">
                        <a:latin typeface="Times New Roman"/>
                        <a:cs typeface="Times New Roman"/>
                      </a:endParaRPr>
                    </a:p>
                    <a:p>
                      <a:pPr marL="955675">
                        <a:lnSpc>
                          <a:spcPct val="100000"/>
                        </a:lnSpc>
                      </a:pPr>
                      <a:r>
                        <a:rPr sz="1800" b="1" spc="50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Need</a:t>
                      </a:r>
                      <a:r>
                        <a:rPr sz="1800" b="1" spc="-45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figures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5560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86485">
                        <a:lnSpc>
                          <a:spcPct val="100000"/>
                        </a:lnSpc>
                        <a:spcBef>
                          <a:spcPts val="275"/>
                        </a:spcBef>
                      </a:pPr>
                      <a:r>
                        <a:rPr sz="1800" b="1" spc="25" dirty="0">
                          <a:latin typeface="Arial"/>
                          <a:cs typeface="Arial"/>
                        </a:rPr>
                        <a:t>Predicted</a:t>
                      </a:r>
                      <a:r>
                        <a:rPr sz="1800" b="1" spc="-21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25" dirty="0">
                          <a:latin typeface="Arial"/>
                          <a:cs typeface="Arial"/>
                        </a:rPr>
                        <a:t>data</a:t>
                      </a:r>
                      <a:endParaRPr sz="1800">
                        <a:latin typeface="Arial"/>
                        <a:cs typeface="Arial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40"/>
                        </a:spcBef>
                      </a:pPr>
                      <a:endParaRPr sz="2350">
                        <a:latin typeface="Times New Roman"/>
                        <a:cs typeface="Times New Roman"/>
                      </a:endParaRPr>
                    </a:p>
                    <a:p>
                      <a:pPr marL="1293495">
                        <a:lnSpc>
                          <a:spcPct val="100000"/>
                        </a:lnSpc>
                      </a:pPr>
                      <a:r>
                        <a:rPr sz="1800" b="1" spc="50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Need</a:t>
                      </a:r>
                      <a:r>
                        <a:rPr sz="1800" b="1" spc="-114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 </a:t>
                      </a:r>
                      <a:r>
                        <a:rPr sz="1800" b="1" spc="5" dirty="0">
                          <a:solidFill>
                            <a:srgbClr val="FF3300"/>
                          </a:solidFill>
                          <a:latin typeface="Arial"/>
                          <a:cs typeface="Arial"/>
                        </a:rPr>
                        <a:t>figures</a:t>
                      </a:r>
                      <a:endParaRPr sz="1800">
                        <a:latin typeface="Arial"/>
                        <a:cs typeface="Arial"/>
                      </a:endParaRPr>
                    </a:p>
                  </a:txBody>
                  <a:tcPr marL="0" marR="0" marT="34925" marB="0">
                    <a:lnL w="38100">
                      <a:solidFill>
                        <a:srgbClr val="000000"/>
                      </a:solidFill>
                      <a:prstDash val="solid"/>
                    </a:lnL>
                    <a:lnR w="38100">
                      <a:solidFill>
                        <a:srgbClr val="000000"/>
                      </a:solidFill>
                      <a:prstDash val="solid"/>
                    </a:lnR>
                    <a:lnT w="38100">
                      <a:solidFill>
                        <a:srgbClr val="000000"/>
                      </a:solidFill>
                      <a:prstDash val="solid"/>
                    </a:lnT>
                    <a:lnB w="38100">
                      <a:solidFill>
                        <a:srgbClr val="000000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5" name="object 5"/>
          <p:cNvSpPr/>
          <p:nvPr/>
        </p:nvSpPr>
        <p:spPr>
          <a:xfrm>
            <a:off x="603758" y="2068195"/>
            <a:ext cx="4010787" cy="1675002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26923" y="4081271"/>
            <a:ext cx="4072254" cy="115252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814315" y="2145029"/>
            <a:ext cx="3672713" cy="158280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4614545" y="4081271"/>
            <a:ext cx="3903218" cy="116789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54036" y="5488931"/>
            <a:ext cx="29724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90500" indent="-177800">
              <a:lnSpc>
                <a:spcPct val="100000"/>
              </a:lnSpc>
              <a:spcBef>
                <a:spcPts val="100"/>
              </a:spcBef>
              <a:buChar char="•"/>
              <a:tabLst>
                <a:tab pos="190500" algn="l"/>
              </a:tabLst>
            </a:pPr>
            <a:r>
              <a:rPr sz="1800" spc="-25" dirty="0">
                <a:latin typeface="Arial"/>
                <a:cs typeface="Arial"/>
              </a:rPr>
              <a:t>Pole-dipole; </a:t>
            </a:r>
            <a:r>
              <a:rPr sz="1800" spc="-10" dirty="0">
                <a:latin typeface="Arial"/>
                <a:cs typeface="Arial"/>
              </a:rPr>
              <a:t>n=1,8;</a:t>
            </a:r>
            <a:r>
              <a:rPr sz="1800" spc="2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a=10m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38</a:t>
            </a:fld>
            <a:endParaRPr spc="-5" dirty="0"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194837" y="335090"/>
            <a:ext cx="27559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25" dirty="0"/>
              <a:t>The </a:t>
            </a:r>
            <a:r>
              <a:rPr sz="3200" spc="-15" dirty="0"/>
              <a:t>world </a:t>
            </a:r>
            <a:r>
              <a:rPr sz="3200" spc="-95" dirty="0"/>
              <a:t>is</a:t>
            </a:r>
            <a:r>
              <a:rPr sz="3200" spc="60" dirty="0"/>
              <a:t> </a:t>
            </a:r>
            <a:r>
              <a:rPr sz="3200" spc="-65" dirty="0"/>
              <a:t>3D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1005465"/>
            <a:ext cx="2611120" cy="13938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85" dirty="0">
                <a:latin typeface="Arial"/>
                <a:cs typeface="Arial"/>
              </a:rPr>
              <a:t>Target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5" dirty="0">
                <a:latin typeface="Arial"/>
                <a:cs typeface="Arial"/>
              </a:rPr>
              <a:t>Size, </a:t>
            </a:r>
            <a:r>
              <a:rPr sz="1800" spc="-30" dirty="0">
                <a:latin typeface="Arial"/>
                <a:cs typeface="Arial"/>
              </a:rPr>
              <a:t>shape,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depth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40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Arial"/>
                <a:cs typeface="Arial"/>
              </a:rPr>
              <a:t>Background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75" dirty="0">
                <a:latin typeface="Arial"/>
                <a:cs typeface="Arial"/>
              </a:rPr>
              <a:t>Variable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45" dirty="0">
                <a:latin typeface="Arial"/>
                <a:cs typeface="Arial"/>
              </a:rPr>
              <a:t>resistivity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535940" y="2724195"/>
            <a:ext cx="3912235" cy="196088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latin typeface="Arial"/>
                <a:cs typeface="Arial"/>
              </a:rPr>
              <a:t>Questions</a:t>
            </a:r>
            <a:endParaRPr sz="2000">
              <a:latin typeface="Arial"/>
              <a:cs typeface="Arial"/>
            </a:endParaRPr>
          </a:p>
          <a:p>
            <a:pPr marL="755650" marR="53594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65" dirty="0">
                <a:latin typeface="Arial"/>
                <a:cs typeface="Arial"/>
              </a:rPr>
              <a:t>Where </a:t>
            </a:r>
            <a:r>
              <a:rPr sz="1800" spc="15" dirty="0">
                <a:latin typeface="Arial"/>
                <a:cs typeface="Arial"/>
              </a:rPr>
              <a:t>to </a:t>
            </a:r>
            <a:r>
              <a:rPr sz="1800" spc="5" dirty="0">
                <a:latin typeface="Arial"/>
                <a:cs typeface="Arial"/>
              </a:rPr>
              <a:t>put </a:t>
            </a:r>
            <a:r>
              <a:rPr sz="1800" spc="-30" dirty="0">
                <a:latin typeface="Arial"/>
                <a:cs typeface="Arial"/>
              </a:rPr>
              <a:t>currents? </a:t>
            </a:r>
            <a:r>
              <a:rPr sz="1800" spc="-40" dirty="0">
                <a:latin typeface="Arial"/>
                <a:cs typeface="Arial"/>
              </a:rPr>
              <a:t>2D  </a:t>
            </a:r>
            <a:r>
              <a:rPr sz="1800" spc="-30" dirty="0">
                <a:latin typeface="Arial"/>
                <a:cs typeface="Arial"/>
              </a:rPr>
              <a:t>acquisition?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3D?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8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65" dirty="0">
                <a:latin typeface="Arial"/>
                <a:cs typeface="Arial"/>
              </a:rPr>
              <a:t>Where </a:t>
            </a:r>
            <a:r>
              <a:rPr sz="1800" spc="15" dirty="0">
                <a:latin typeface="Arial"/>
                <a:cs typeface="Arial"/>
              </a:rPr>
              <a:t>to </a:t>
            </a:r>
            <a:r>
              <a:rPr sz="1800" spc="-35" dirty="0">
                <a:latin typeface="Arial"/>
                <a:cs typeface="Arial"/>
              </a:rPr>
              <a:t>make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measurements?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35" dirty="0">
                <a:latin typeface="Arial"/>
                <a:cs typeface="Arial"/>
              </a:rPr>
              <a:t>Which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measurements?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40" dirty="0">
                <a:latin typeface="Arial"/>
                <a:cs typeface="Arial"/>
              </a:rPr>
              <a:t>Effects </a:t>
            </a:r>
            <a:r>
              <a:rPr sz="1800" spc="-20" dirty="0">
                <a:latin typeface="Arial"/>
                <a:cs typeface="Arial"/>
              </a:rPr>
              <a:t>of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topography?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35940" y="5066639"/>
            <a:ext cx="413956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70" dirty="0">
                <a:latin typeface="Arial"/>
                <a:cs typeface="Arial"/>
              </a:rPr>
              <a:t>These </a:t>
            </a:r>
            <a:r>
              <a:rPr sz="2000" spc="-80" dirty="0">
                <a:latin typeface="Arial"/>
                <a:cs typeface="Arial"/>
              </a:rPr>
              <a:t>are </a:t>
            </a:r>
            <a:r>
              <a:rPr sz="2000" spc="-60" dirty="0">
                <a:latin typeface="Arial"/>
                <a:cs typeface="Arial"/>
              </a:rPr>
              <a:t>survey </a:t>
            </a:r>
            <a:r>
              <a:rPr sz="2000" spc="-35" dirty="0">
                <a:latin typeface="Arial"/>
                <a:cs typeface="Arial"/>
              </a:rPr>
              <a:t>design</a:t>
            </a:r>
            <a:r>
              <a:rPr sz="2000" spc="16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questions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35940" y="5777839"/>
            <a:ext cx="3986529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Arial"/>
                <a:cs typeface="Arial"/>
              </a:rPr>
              <a:t>Crucial element </a:t>
            </a:r>
            <a:r>
              <a:rPr sz="2000" spc="-60" dirty="0">
                <a:latin typeface="Arial"/>
                <a:cs typeface="Arial"/>
              </a:rPr>
              <a:t>is </a:t>
            </a:r>
            <a:r>
              <a:rPr sz="2000" spc="-30" dirty="0">
                <a:latin typeface="Arial"/>
                <a:cs typeface="Arial"/>
              </a:rPr>
              <a:t>the</a:t>
            </a:r>
            <a:r>
              <a:rPr sz="2000" spc="140" dirty="0">
                <a:latin typeface="Arial"/>
                <a:cs typeface="Arial"/>
              </a:rPr>
              <a:t> </a:t>
            </a:r>
            <a:r>
              <a:rPr sz="2000" b="1" spc="-30" dirty="0">
                <a:latin typeface="Arial"/>
                <a:cs typeface="Arial"/>
              </a:rPr>
              <a:t>sensitivity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5045773" y="5268216"/>
            <a:ext cx="1856790" cy="134806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069179" y="3392055"/>
            <a:ext cx="1783778" cy="12837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5143537" y="4906124"/>
            <a:ext cx="11899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Topography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147919" y="3051492"/>
            <a:ext cx="9423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70" dirty="0">
                <a:latin typeface="Arial"/>
                <a:cs typeface="Arial"/>
              </a:rPr>
              <a:t>Ore </a:t>
            </a:r>
            <a:r>
              <a:rPr sz="1800" spc="-5" dirty="0">
                <a:latin typeface="Arial"/>
                <a:cs typeface="Arial"/>
              </a:rPr>
              <a:t>body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111580" y="2799600"/>
            <a:ext cx="1686356" cy="2272918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7068401" y="2422283"/>
            <a:ext cx="193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5" dirty="0">
                <a:latin typeface="Arial"/>
                <a:cs typeface="Arial"/>
              </a:rPr>
              <a:t>Water</a:t>
            </a:r>
            <a:r>
              <a:rPr sz="1800" spc="-30" dirty="0">
                <a:latin typeface="Arial"/>
                <a:cs typeface="Arial"/>
              </a:rPr>
              <a:t> underground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101056" y="1388173"/>
            <a:ext cx="1856790" cy="141142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5147919" y="1035088"/>
            <a:ext cx="49022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25" dirty="0">
                <a:latin typeface="Arial"/>
                <a:cs typeface="Arial"/>
              </a:rPr>
              <a:t>Ho</a:t>
            </a:r>
            <a:r>
              <a:rPr sz="1800" spc="-40" dirty="0">
                <a:latin typeface="Arial"/>
                <a:cs typeface="Arial"/>
              </a:rPr>
              <a:t>s</a:t>
            </a:r>
            <a:r>
              <a:rPr sz="1800" spc="30" dirty="0">
                <a:latin typeface="Arial"/>
                <a:cs typeface="Arial"/>
              </a:rPr>
              <a:t>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39</a:t>
            </a:fld>
            <a:endParaRPr spc="-5" dirty="0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503279" y="1136815"/>
            <a:ext cx="4574918" cy="36015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00299" y="1254228"/>
            <a:ext cx="4124960" cy="5147310"/>
          </a:xfrm>
          <a:prstGeom prst="rect">
            <a:avLst/>
          </a:prstGeom>
        </p:spPr>
        <p:txBody>
          <a:bodyPr vert="horz" wrap="square" lIns="0" tIns="13589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7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60" dirty="0">
                <a:latin typeface="Arial"/>
                <a:cs typeface="Arial"/>
              </a:rPr>
              <a:t>DC </a:t>
            </a:r>
            <a:r>
              <a:rPr sz="2200" spc="-55" dirty="0">
                <a:latin typeface="Arial"/>
                <a:cs typeface="Arial"/>
              </a:rPr>
              <a:t>resistivity </a:t>
            </a:r>
            <a:r>
              <a:rPr sz="2200" spc="-60" dirty="0">
                <a:latin typeface="Arial"/>
                <a:cs typeface="Arial"/>
              </a:rPr>
              <a:t>is sensitive</a:t>
            </a:r>
            <a:r>
              <a:rPr sz="2200" spc="145" dirty="0">
                <a:latin typeface="Arial"/>
                <a:cs typeface="Arial"/>
              </a:rPr>
              <a:t> </a:t>
            </a:r>
            <a:r>
              <a:rPr sz="2200" spc="10" dirty="0">
                <a:latin typeface="Arial"/>
                <a:cs typeface="Arial"/>
              </a:rPr>
              <a:t>to:</a:t>
            </a:r>
            <a:endParaRPr sz="22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9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800" spc="-60" dirty="0">
                <a:latin typeface="DejaVu Sans"/>
                <a:cs typeface="DejaVu Sans"/>
              </a:rPr>
              <a:t>σ</a:t>
            </a:r>
            <a:r>
              <a:rPr sz="1800" spc="-60" dirty="0">
                <a:latin typeface="Arial"/>
                <a:cs typeface="Arial"/>
              </a:rPr>
              <a:t>: </a:t>
            </a:r>
            <a:r>
              <a:rPr sz="1800" spc="-25" dirty="0">
                <a:latin typeface="Arial"/>
                <a:cs typeface="Arial"/>
              </a:rPr>
              <a:t>Conductivity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[S/m]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810"/>
              </a:spcBef>
              <a:buFont typeface="Arial"/>
              <a:buChar char="–"/>
              <a:tabLst>
                <a:tab pos="755015" algn="l"/>
                <a:tab pos="755650" algn="l"/>
              </a:tabLst>
            </a:pPr>
            <a:r>
              <a:rPr sz="1800" spc="-95" dirty="0">
                <a:latin typeface="DejaVu Sans"/>
                <a:cs typeface="DejaVu Sans"/>
              </a:rPr>
              <a:t>ρ</a:t>
            </a:r>
            <a:r>
              <a:rPr sz="1800" spc="-95" dirty="0">
                <a:latin typeface="Arial"/>
                <a:cs typeface="Arial"/>
              </a:rPr>
              <a:t>: </a:t>
            </a:r>
            <a:r>
              <a:rPr sz="1800" spc="-50" dirty="0">
                <a:latin typeface="Arial"/>
                <a:cs typeface="Arial"/>
              </a:rPr>
              <a:t>Resistivity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[Ωm]</a:t>
            </a:r>
            <a:endParaRPr sz="1800" dirty="0">
              <a:latin typeface="Arial"/>
              <a:cs typeface="Arial"/>
            </a:endParaRPr>
          </a:p>
          <a:p>
            <a:pPr marL="469265">
              <a:lnSpc>
                <a:spcPct val="100000"/>
              </a:lnSpc>
              <a:spcBef>
                <a:spcPts val="805"/>
              </a:spcBef>
              <a:tabLst>
                <a:tab pos="755015" algn="l"/>
              </a:tabLst>
            </a:pPr>
            <a:r>
              <a:rPr sz="1800" dirty="0">
                <a:latin typeface="Arial"/>
                <a:cs typeface="Arial"/>
              </a:rPr>
              <a:t>–	</a:t>
            </a:r>
            <a:r>
              <a:rPr sz="1800" spc="-114" dirty="0">
                <a:latin typeface="DejaVu Sans"/>
                <a:cs typeface="DejaVu Sans"/>
              </a:rPr>
              <a:t>σ </a:t>
            </a:r>
            <a:r>
              <a:rPr sz="1800" spc="-165" dirty="0">
                <a:latin typeface="DejaVu Sans"/>
                <a:cs typeface="DejaVu Sans"/>
              </a:rPr>
              <a:t>=</a:t>
            </a:r>
            <a:r>
              <a:rPr sz="1800" spc="-40" dirty="0">
                <a:latin typeface="DejaVu Sans"/>
                <a:cs typeface="DejaVu Sans"/>
              </a:rPr>
              <a:t> </a:t>
            </a:r>
            <a:r>
              <a:rPr sz="1800" spc="-20" dirty="0">
                <a:latin typeface="DejaVu Sans"/>
                <a:cs typeface="DejaVu Sans"/>
              </a:rPr>
              <a:t>1/ρ</a:t>
            </a:r>
            <a:endParaRPr sz="1800" dirty="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150" dirty="0">
              <a:latin typeface="Times New Roman"/>
              <a:cs typeface="Times New Roman"/>
            </a:endParaRPr>
          </a:p>
          <a:p>
            <a:pPr marL="355600" marR="570230" indent="-342900">
              <a:lnSpc>
                <a:spcPct val="101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105" dirty="0">
                <a:latin typeface="Arial"/>
                <a:cs typeface="Arial"/>
              </a:rPr>
              <a:t>Varies </a:t>
            </a:r>
            <a:r>
              <a:rPr sz="2200" spc="-55" dirty="0">
                <a:latin typeface="Arial"/>
                <a:cs typeface="Arial"/>
              </a:rPr>
              <a:t>over many </a:t>
            </a:r>
            <a:r>
              <a:rPr sz="2200" spc="-40" dirty="0">
                <a:latin typeface="Arial"/>
                <a:cs typeface="Arial"/>
              </a:rPr>
              <a:t>orders </a:t>
            </a:r>
            <a:r>
              <a:rPr sz="2200" spc="-25" dirty="0">
                <a:latin typeface="Arial"/>
                <a:cs typeface="Arial"/>
              </a:rPr>
              <a:t>of  </a:t>
            </a:r>
            <a:r>
              <a:rPr sz="2200" spc="-30" dirty="0">
                <a:latin typeface="Arial"/>
                <a:cs typeface="Arial"/>
              </a:rPr>
              <a:t>magnitude</a:t>
            </a:r>
            <a:endParaRPr sz="2200" dirty="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2200" dirty="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latin typeface="Arial"/>
                <a:cs typeface="Arial"/>
              </a:rPr>
              <a:t>Depends </a:t>
            </a:r>
            <a:r>
              <a:rPr sz="2200" spc="-25" dirty="0">
                <a:latin typeface="Arial"/>
                <a:cs typeface="Arial"/>
              </a:rPr>
              <a:t>on </a:t>
            </a:r>
            <a:r>
              <a:rPr sz="2200" spc="-55" dirty="0">
                <a:latin typeface="Arial"/>
                <a:cs typeface="Arial"/>
              </a:rPr>
              <a:t>many</a:t>
            </a:r>
            <a:r>
              <a:rPr sz="2200" spc="45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factors:</a:t>
            </a:r>
            <a:endParaRPr sz="22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9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20" dirty="0">
                <a:latin typeface="Arial"/>
                <a:cs typeface="Arial"/>
              </a:rPr>
              <a:t>Rock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type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80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35" dirty="0">
                <a:latin typeface="Arial"/>
                <a:cs typeface="Arial"/>
              </a:rPr>
              <a:t>Porosity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81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30" dirty="0">
                <a:latin typeface="Arial"/>
                <a:cs typeface="Arial"/>
              </a:rPr>
              <a:t>Connectivity </a:t>
            </a:r>
            <a:r>
              <a:rPr sz="1800" spc="-20" dirty="0">
                <a:latin typeface="Arial"/>
                <a:cs typeface="Arial"/>
              </a:rPr>
              <a:t>of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pores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7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45" dirty="0">
                <a:latin typeface="Arial"/>
                <a:cs typeface="Arial"/>
              </a:rPr>
              <a:t>Nature </a:t>
            </a:r>
            <a:r>
              <a:rPr sz="1800" spc="-20" dirty="0">
                <a:latin typeface="Arial"/>
                <a:cs typeface="Arial"/>
              </a:rPr>
              <a:t>of </a:t>
            </a:r>
            <a:r>
              <a:rPr sz="1800" spc="-25" dirty="0">
                <a:latin typeface="Arial"/>
                <a:cs typeface="Arial"/>
              </a:rPr>
              <a:t>the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fluid</a:t>
            </a:r>
            <a:endParaRPr sz="1800" dirty="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81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40" dirty="0">
                <a:latin typeface="Arial"/>
                <a:cs typeface="Arial"/>
              </a:rPr>
              <a:t>Metallic </a:t>
            </a:r>
            <a:r>
              <a:rPr sz="1800" spc="-10" dirty="0">
                <a:latin typeface="Arial"/>
                <a:cs typeface="Arial"/>
              </a:rPr>
              <a:t>content </a:t>
            </a:r>
            <a:r>
              <a:rPr sz="1800" spc="-20" dirty="0">
                <a:latin typeface="Arial"/>
                <a:cs typeface="Arial"/>
              </a:rPr>
              <a:t>of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30" dirty="0">
                <a:latin typeface="Arial"/>
                <a:cs typeface="Arial"/>
              </a:rPr>
              <a:t>solid</a:t>
            </a:r>
            <a:r>
              <a:rPr sz="1800" spc="60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matrix</a:t>
            </a:r>
            <a:endParaRPr sz="1800" dirty="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564599" y="319849"/>
            <a:ext cx="401701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Electrical</a:t>
            </a:r>
            <a:r>
              <a:rPr spc="-70" dirty="0"/>
              <a:t> </a:t>
            </a:r>
            <a:r>
              <a:rPr spc="-30" dirty="0"/>
              <a:t>conductivity</a:t>
            </a:r>
          </a:p>
        </p:txBody>
      </p:sp>
      <p:sp>
        <p:nvSpPr>
          <p:cNvPr id="5" name="object 5"/>
          <p:cNvSpPr/>
          <p:nvPr/>
        </p:nvSpPr>
        <p:spPr>
          <a:xfrm>
            <a:off x="5059426" y="4930595"/>
            <a:ext cx="2704553" cy="180190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84552" y="6435547"/>
            <a:ext cx="13589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4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object 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40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98075" y="3200527"/>
            <a:ext cx="174815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35" dirty="0"/>
              <a:t>S</a:t>
            </a:r>
            <a:r>
              <a:rPr sz="3200" spc="-110" dirty="0"/>
              <a:t>e</a:t>
            </a:r>
            <a:r>
              <a:rPr sz="3200" spc="-75" dirty="0"/>
              <a:t>n</a:t>
            </a:r>
            <a:r>
              <a:rPr sz="3200" spc="-50" dirty="0"/>
              <a:t>si</a:t>
            </a:r>
            <a:r>
              <a:rPr sz="3200" spc="-35" dirty="0"/>
              <a:t>t</a:t>
            </a:r>
            <a:r>
              <a:rPr sz="3200" spc="-80" dirty="0"/>
              <a:t>i</a:t>
            </a:r>
            <a:r>
              <a:rPr sz="3200" spc="-160" dirty="0"/>
              <a:t>v</a:t>
            </a:r>
            <a:r>
              <a:rPr sz="3200" spc="-35" dirty="0"/>
              <a:t>it</a:t>
            </a:r>
            <a:r>
              <a:rPr sz="3200" spc="-120" dirty="0"/>
              <a:t>y</a:t>
            </a:r>
            <a:endParaRPr sz="3200"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890837" y="335090"/>
            <a:ext cx="336359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80" dirty="0"/>
              <a:t>Sensitivity</a:t>
            </a:r>
            <a:r>
              <a:rPr sz="3200" spc="-65" dirty="0"/>
              <a:t> </a:t>
            </a:r>
            <a:r>
              <a:rPr sz="3200" spc="-60" dirty="0"/>
              <a:t>Function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023980" y="1916823"/>
            <a:ext cx="3776979" cy="6350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75" dirty="0">
                <a:latin typeface="Arial"/>
                <a:cs typeface="Arial"/>
              </a:rPr>
              <a:t>Is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spc="-45" dirty="0">
                <a:latin typeface="Arial"/>
                <a:cs typeface="Arial"/>
              </a:rPr>
              <a:t>measured </a:t>
            </a:r>
            <a:r>
              <a:rPr sz="2000" spc="-30" dirty="0">
                <a:latin typeface="Arial"/>
                <a:cs typeface="Arial"/>
              </a:rPr>
              <a:t>potential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i="1" spc="-55" dirty="0">
                <a:latin typeface="Arial"/>
                <a:cs typeface="Arial"/>
              </a:rPr>
              <a:t>sensitive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</a:pPr>
            <a:r>
              <a:rPr sz="2000" spc="15" dirty="0">
                <a:latin typeface="Arial"/>
                <a:cs typeface="Arial"/>
              </a:rPr>
              <a:t>to </a:t>
            </a:r>
            <a:r>
              <a:rPr sz="2000" spc="-30" dirty="0">
                <a:latin typeface="Arial"/>
                <a:cs typeface="Arial"/>
              </a:rPr>
              <a:t>the</a:t>
            </a:r>
            <a:r>
              <a:rPr sz="2000" spc="-3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target?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0" y="1292199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5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0" y="3357626"/>
            <a:ext cx="9144000" cy="0"/>
          </a:xfrm>
          <a:custGeom>
            <a:avLst/>
            <a:gdLst/>
            <a:ahLst/>
            <a:cxnLst/>
            <a:rect l="l" t="t" r="r" b="b"/>
            <a:pathLst>
              <a:path w="9144000">
                <a:moveTo>
                  <a:pt x="0" y="0"/>
                </a:moveTo>
                <a:lnTo>
                  <a:pt x="9144005" y="1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5446915" y="3881666"/>
            <a:ext cx="307975" cy="0"/>
          </a:xfrm>
          <a:custGeom>
            <a:avLst/>
            <a:gdLst/>
            <a:ahLst/>
            <a:cxnLst/>
            <a:rect l="l" t="t" r="r" b="b"/>
            <a:pathLst>
              <a:path w="307975">
                <a:moveTo>
                  <a:pt x="0" y="0"/>
                </a:moveTo>
                <a:lnTo>
                  <a:pt x="307799" y="0"/>
                </a:lnTo>
              </a:path>
            </a:pathLst>
          </a:custGeom>
          <a:ln w="9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4925056" y="3544637"/>
            <a:ext cx="1109980" cy="45212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521334">
              <a:lnSpc>
                <a:spcPts val="1685"/>
              </a:lnSpc>
              <a:spcBef>
                <a:spcPts val="90"/>
              </a:spcBef>
            </a:pPr>
            <a:r>
              <a:rPr sz="1800" spc="-65" dirty="0">
                <a:latin typeface="Arial"/>
                <a:cs typeface="Arial"/>
              </a:rPr>
              <a:t>O</a:t>
            </a:r>
            <a:r>
              <a:rPr sz="1800" spc="-65" dirty="0">
                <a:latin typeface="DejaVu Sans"/>
                <a:cs typeface="DejaVu Sans"/>
              </a:rPr>
              <a:t>d</a:t>
            </a:r>
            <a:endParaRPr sz="1800">
              <a:latin typeface="DejaVu Sans"/>
              <a:cs typeface="DejaVu Sans"/>
            </a:endParaRPr>
          </a:p>
          <a:p>
            <a:pPr marL="12700">
              <a:lnSpc>
                <a:spcPts val="1685"/>
              </a:lnSpc>
              <a:tabLst>
                <a:tab pos="919480" algn="l"/>
              </a:tabLst>
            </a:pPr>
            <a:r>
              <a:rPr sz="1800" spc="-5" dirty="0">
                <a:latin typeface="DejaVu Sans"/>
                <a:cs typeface="DejaVu Sans"/>
              </a:rPr>
              <a:t>tt</a:t>
            </a:r>
            <a:r>
              <a:rPr sz="1800" spc="-75" dirty="0">
                <a:latin typeface="DejaVu Sans"/>
                <a:cs typeface="DejaVu Sans"/>
              </a:rPr>
              <a:t> </a:t>
            </a:r>
            <a:r>
              <a:rPr sz="1800" spc="375" dirty="0">
                <a:latin typeface="Times New Roman"/>
                <a:cs typeface="Times New Roman"/>
              </a:rPr>
              <a:t>=</a:t>
            </a:r>
            <a:r>
              <a:rPr sz="1800" dirty="0">
                <a:latin typeface="Times New Roman"/>
                <a:cs typeface="Times New Roman"/>
              </a:rPr>
              <a:t>	</a:t>
            </a:r>
            <a:r>
              <a:rPr sz="1800" spc="375" dirty="0">
                <a:latin typeface="Times New Roman"/>
                <a:cs typeface="Times New Roman"/>
              </a:rPr>
              <a:t>=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178663" y="3544637"/>
            <a:ext cx="1484630" cy="298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</a:pPr>
            <a:r>
              <a:rPr sz="1800" spc="35" dirty="0">
                <a:latin typeface="Times New Roman"/>
                <a:cs typeface="Times New Roman"/>
              </a:rPr>
              <a:t>change </a:t>
            </a:r>
            <a:r>
              <a:rPr sz="1800" spc="40" dirty="0">
                <a:latin typeface="Times New Roman"/>
                <a:cs typeface="Times New Roman"/>
              </a:rPr>
              <a:t>in</a:t>
            </a:r>
            <a:r>
              <a:rPr sz="1800" spc="180" dirty="0">
                <a:latin typeface="Times New Roman"/>
                <a:cs typeface="Times New Roman"/>
              </a:rPr>
              <a:t> </a:t>
            </a:r>
            <a:r>
              <a:rPr sz="1800" spc="120" dirty="0">
                <a:latin typeface="Times New Roman"/>
                <a:cs typeface="Times New Roman"/>
              </a:rPr>
              <a:t>data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6112395" y="3881666"/>
            <a:ext cx="1617345" cy="0"/>
          </a:xfrm>
          <a:custGeom>
            <a:avLst/>
            <a:gdLst/>
            <a:ahLst/>
            <a:cxnLst/>
            <a:rect l="l" t="t" r="r" b="b"/>
            <a:pathLst>
              <a:path w="1617345">
                <a:moveTo>
                  <a:pt x="0" y="0"/>
                </a:moveTo>
                <a:lnTo>
                  <a:pt x="1616723" y="0"/>
                </a:lnTo>
              </a:path>
            </a:pathLst>
          </a:custGeom>
          <a:ln w="9082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5436206" y="3854399"/>
            <a:ext cx="2305685" cy="298450"/>
          </a:xfrm>
          <a:prstGeom prst="rect">
            <a:avLst/>
          </a:prstGeom>
        </p:spPr>
        <p:txBody>
          <a:bodyPr vert="horz" wrap="square" lIns="0" tIns="114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0"/>
              </a:spcBef>
              <a:tabLst>
                <a:tab pos="675640" algn="l"/>
              </a:tabLst>
            </a:pPr>
            <a:r>
              <a:rPr sz="1800" spc="-80" dirty="0">
                <a:latin typeface="Arial"/>
                <a:cs typeface="Arial"/>
              </a:rPr>
              <a:t>O</a:t>
            </a:r>
            <a:r>
              <a:rPr sz="1800" spc="-80" dirty="0">
                <a:latin typeface="DejaVu Sans"/>
                <a:cs typeface="DejaVu Sans"/>
              </a:rPr>
              <a:t>p	</a:t>
            </a:r>
            <a:r>
              <a:rPr sz="1800" spc="35" dirty="0">
                <a:latin typeface="Times New Roman"/>
                <a:cs typeface="Times New Roman"/>
              </a:rPr>
              <a:t>change </a:t>
            </a:r>
            <a:r>
              <a:rPr sz="1800" spc="40" dirty="0">
                <a:latin typeface="Times New Roman"/>
                <a:cs typeface="Times New Roman"/>
              </a:rPr>
              <a:t>in</a:t>
            </a:r>
            <a:r>
              <a:rPr sz="1800" spc="200" dirty="0">
                <a:latin typeface="Times New Roman"/>
                <a:cs typeface="Times New Roman"/>
              </a:rPr>
              <a:t> </a:t>
            </a:r>
            <a:r>
              <a:rPr sz="1800" spc="40" dirty="0">
                <a:latin typeface="Times New Roman"/>
                <a:cs typeface="Times New Roman"/>
              </a:rPr>
              <a:t>model</a:t>
            </a:r>
            <a:endParaRPr sz="1800">
              <a:latin typeface="Times New Roman"/>
              <a:cs typeface="Times New Roman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20921" y="3664115"/>
            <a:ext cx="29883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5" dirty="0">
                <a:latin typeface="Arial"/>
                <a:cs typeface="Arial"/>
              </a:rPr>
              <a:t>Quantified </a:t>
            </a:r>
            <a:r>
              <a:rPr sz="2000" spc="-20" dirty="0">
                <a:latin typeface="Arial"/>
                <a:cs typeface="Arial"/>
              </a:rPr>
              <a:t>by </a:t>
            </a:r>
            <a:r>
              <a:rPr sz="2000" spc="-30" dirty="0">
                <a:latin typeface="Arial"/>
                <a:cs typeface="Arial"/>
              </a:rPr>
              <a:t>the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sensitivity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7272" y="4374921"/>
            <a:ext cx="9137015" cy="0"/>
          </a:xfrm>
          <a:custGeom>
            <a:avLst/>
            <a:gdLst/>
            <a:ahLst/>
            <a:cxnLst/>
            <a:rect l="l" t="t" r="r" b="b"/>
            <a:pathLst>
              <a:path w="9137015">
                <a:moveTo>
                  <a:pt x="0" y="0"/>
                </a:moveTo>
                <a:lnTo>
                  <a:pt x="9136726" y="0"/>
                </a:lnTo>
              </a:path>
            </a:pathLst>
          </a:custGeom>
          <a:ln w="12700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615209" y="4579334"/>
            <a:ext cx="5386705" cy="10382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30" dirty="0">
                <a:latin typeface="Arial"/>
                <a:cs typeface="Arial"/>
              </a:rPr>
              <a:t>Collect the </a:t>
            </a:r>
            <a:r>
              <a:rPr sz="2000" spc="-25" dirty="0">
                <a:latin typeface="Arial"/>
                <a:cs typeface="Arial"/>
              </a:rPr>
              <a:t>data </a:t>
            </a:r>
            <a:r>
              <a:rPr sz="2000" spc="-15" dirty="0">
                <a:latin typeface="Arial"/>
                <a:cs typeface="Arial"/>
              </a:rPr>
              <a:t>that </a:t>
            </a:r>
            <a:r>
              <a:rPr sz="2000" spc="-80" dirty="0">
                <a:latin typeface="Arial"/>
                <a:cs typeface="Arial"/>
              </a:rPr>
              <a:t>are </a:t>
            </a:r>
            <a:r>
              <a:rPr sz="2000" spc="-55" dirty="0">
                <a:latin typeface="Arial"/>
                <a:cs typeface="Arial"/>
              </a:rPr>
              <a:t>sensitive </a:t>
            </a:r>
            <a:r>
              <a:rPr sz="2000" spc="10" dirty="0">
                <a:latin typeface="Arial"/>
                <a:cs typeface="Arial"/>
              </a:rPr>
              <a:t>to </a:t>
            </a:r>
            <a:r>
              <a:rPr sz="2000" spc="-30" dirty="0">
                <a:latin typeface="Arial"/>
                <a:cs typeface="Arial"/>
              </a:rPr>
              <a:t>the</a:t>
            </a:r>
            <a:r>
              <a:rPr sz="2000" spc="12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target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35" dirty="0">
                <a:latin typeface="Arial"/>
                <a:cs typeface="Arial"/>
              </a:rPr>
              <a:t>Need </a:t>
            </a:r>
            <a:r>
              <a:rPr sz="1800" spc="15" dirty="0">
                <a:latin typeface="Arial"/>
                <a:cs typeface="Arial"/>
              </a:rPr>
              <a:t>to </a:t>
            </a:r>
            <a:r>
              <a:rPr sz="1800" b="1" spc="5" dirty="0">
                <a:latin typeface="Arial"/>
                <a:cs typeface="Arial"/>
              </a:rPr>
              <a:t>excite </a:t>
            </a:r>
            <a:r>
              <a:rPr sz="1800" spc="-25" dirty="0">
                <a:latin typeface="Arial"/>
                <a:cs typeface="Arial"/>
              </a:rPr>
              <a:t>the</a:t>
            </a:r>
            <a:r>
              <a:rPr sz="1800" spc="1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target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35" dirty="0">
                <a:latin typeface="Arial"/>
                <a:cs typeface="Arial"/>
              </a:rPr>
              <a:t>Need </a:t>
            </a:r>
            <a:r>
              <a:rPr sz="1800" spc="15" dirty="0">
                <a:latin typeface="Arial"/>
                <a:cs typeface="Arial"/>
              </a:rPr>
              <a:t>to </a:t>
            </a:r>
            <a:r>
              <a:rPr sz="1800" spc="-60" dirty="0">
                <a:latin typeface="Arial"/>
                <a:cs typeface="Arial"/>
              </a:rPr>
              <a:t>have </a:t>
            </a:r>
            <a:r>
              <a:rPr sz="1800" spc="-40" dirty="0">
                <a:latin typeface="Arial"/>
                <a:cs typeface="Arial"/>
              </a:rPr>
              <a:t>sensor </a:t>
            </a:r>
            <a:r>
              <a:rPr sz="1800" b="1" spc="-5" dirty="0">
                <a:latin typeface="Arial"/>
                <a:cs typeface="Arial"/>
              </a:rPr>
              <a:t>close </a:t>
            </a:r>
            <a:r>
              <a:rPr sz="1800" spc="15" dirty="0">
                <a:latin typeface="Arial"/>
                <a:cs typeface="Arial"/>
              </a:rPr>
              <a:t>to </a:t>
            </a:r>
            <a:r>
              <a:rPr sz="1800" spc="-25" dirty="0">
                <a:latin typeface="Arial"/>
                <a:cs typeface="Arial"/>
              </a:rPr>
              <a:t>the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target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12701" y="112293"/>
            <a:ext cx="4215028" cy="317416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41</a:t>
            </a:fld>
            <a:endParaRPr spc="-5" dirty="0"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982912" y="335090"/>
            <a:ext cx="317881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/>
              <a:t>Exciting </a:t>
            </a:r>
            <a:r>
              <a:rPr sz="3200" spc="-45" dirty="0"/>
              <a:t>the</a:t>
            </a:r>
            <a:r>
              <a:rPr sz="3200" spc="-25" dirty="0"/>
              <a:t> </a:t>
            </a:r>
            <a:r>
              <a:rPr sz="3200" spc="-30" dirty="0"/>
              <a:t>target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618291" y="1608214"/>
            <a:ext cx="1601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Total </a:t>
            </a:r>
            <a:r>
              <a:rPr sz="1800" spc="-30" dirty="0">
                <a:latin typeface="Arial"/>
                <a:cs typeface="Arial"/>
              </a:rPr>
              <a:t>currents: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33739" y="1970976"/>
            <a:ext cx="4582274" cy="189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788027" y="1971001"/>
            <a:ext cx="4355973" cy="189005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69219" y="4150028"/>
            <a:ext cx="4582795" cy="183329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4788027" y="4150032"/>
            <a:ext cx="4355973" cy="1839785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082781" y="1608214"/>
            <a:ext cx="2275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25" dirty="0">
                <a:latin typeface="Arial"/>
                <a:cs typeface="Arial"/>
              </a:rPr>
              <a:t>currents: </a:t>
            </a:r>
            <a:r>
              <a:rPr sz="1800" b="1" spc="-15" dirty="0">
                <a:latin typeface="Arial"/>
                <a:cs typeface="Arial"/>
              </a:rPr>
              <a:t>J</a:t>
            </a:r>
            <a:r>
              <a:rPr sz="1800" spc="-22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670636" y="3836517"/>
            <a:ext cx="230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30" dirty="0">
                <a:latin typeface="Arial"/>
                <a:cs typeface="Arial"/>
              </a:rPr>
              <a:t>charges: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Q</a:t>
            </a:r>
            <a:r>
              <a:rPr sz="1800" spc="-75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2781" y="3826688"/>
            <a:ext cx="236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20" dirty="0">
                <a:latin typeface="Arial"/>
                <a:cs typeface="Arial"/>
              </a:rPr>
              <a:t>potential: </a:t>
            </a:r>
            <a:r>
              <a:rPr sz="1800" spc="105" dirty="0">
                <a:latin typeface="DejaVu Sans"/>
                <a:cs typeface="DejaVu Sans"/>
              </a:rPr>
              <a:t>ϕ</a:t>
            </a:r>
            <a:r>
              <a:rPr sz="1950" spc="157" baseline="-14957" dirty="0">
                <a:latin typeface="DejaVu Sans"/>
                <a:cs typeface="DejaVu Sans"/>
              </a:rPr>
              <a:t>)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851617" y="1899089"/>
            <a:ext cx="265333" cy="160304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3328415" y="1888681"/>
            <a:ext cx="264745" cy="173455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1780933" y="4591609"/>
            <a:ext cx="119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003BF2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535072" y="4600753"/>
            <a:ext cx="177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6949562" y="275216"/>
            <a:ext cx="2123558" cy="83216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7165137" y="10706"/>
            <a:ext cx="1299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Arial"/>
                <a:cs typeface="Arial"/>
              </a:rPr>
              <a:t>Resistivity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454457" y="4569040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4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453289" y="2434259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4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016036" y="2427732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5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42</a:t>
            </a:fld>
            <a:endParaRPr spc="-5" dirty="0"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8795" y="1876336"/>
            <a:ext cx="4582795" cy="180019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267544" y="335090"/>
            <a:ext cx="260921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75" dirty="0"/>
              <a:t>Measurements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714750" y="1731055"/>
            <a:ext cx="265333" cy="160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3173793" y="1720635"/>
            <a:ext cx="264745" cy="173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1121585" y="1754416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091332" y="1754416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5">
                <a:moveTo>
                  <a:pt x="7266" y="88353"/>
                </a:moveTo>
                <a:lnTo>
                  <a:pt x="1050" y="91986"/>
                </a:lnTo>
                <a:lnTo>
                  <a:pt x="0" y="95973"/>
                </a:lnTo>
                <a:lnTo>
                  <a:pt x="30252" y="147828"/>
                </a:lnTo>
                <a:lnTo>
                  <a:pt x="51858" y="110794"/>
                </a:lnTo>
                <a:lnTo>
                  <a:pt x="23735" y="110794"/>
                </a:lnTo>
                <a:lnTo>
                  <a:pt x="11258" y="89408"/>
                </a:lnTo>
                <a:lnTo>
                  <a:pt x="7266" y="88353"/>
                </a:lnTo>
                <a:close/>
              </a:path>
              <a:path w="60959" h="147955">
                <a:moveTo>
                  <a:pt x="36770" y="0"/>
                </a:moveTo>
                <a:lnTo>
                  <a:pt x="23735" y="0"/>
                </a:lnTo>
                <a:lnTo>
                  <a:pt x="23735" y="110794"/>
                </a:lnTo>
                <a:lnTo>
                  <a:pt x="36769" y="110794"/>
                </a:lnTo>
                <a:lnTo>
                  <a:pt x="36770" y="0"/>
                </a:lnTo>
                <a:close/>
              </a:path>
              <a:path w="60959" h="147955">
                <a:moveTo>
                  <a:pt x="53237" y="88353"/>
                </a:moveTo>
                <a:lnTo>
                  <a:pt x="49246" y="89408"/>
                </a:lnTo>
                <a:lnTo>
                  <a:pt x="36769" y="110794"/>
                </a:lnTo>
                <a:lnTo>
                  <a:pt x="51858" y="110794"/>
                </a:lnTo>
                <a:lnTo>
                  <a:pt x="60505" y="95973"/>
                </a:lnTo>
                <a:lnTo>
                  <a:pt x="59455" y="91986"/>
                </a:lnTo>
                <a:lnTo>
                  <a:pt x="53237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1115067" y="1754416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9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115067" y="1754416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388783" y="1754416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358531" y="1754416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5">
                <a:moveTo>
                  <a:pt x="7277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28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64" y="89408"/>
                </a:lnTo>
                <a:lnTo>
                  <a:pt x="7277" y="88353"/>
                </a:lnTo>
                <a:close/>
              </a:path>
              <a:path w="60959" h="147955">
                <a:moveTo>
                  <a:pt x="36779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79" y="0"/>
                </a:lnTo>
                <a:close/>
              </a:path>
              <a:path w="60959" h="147955">
                <a:moveTo>
                  <a:pt x="53238" y="88353"/>
                </a:moveTo>
                <a:lnTo>
                  <a:pt x="49250" y="89408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1953717" y="1760867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1923465" y="1760867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5">
                <a:moveTo>
                  <a:pt x="7264" y="88353"/>
                </a:moveTo>
                <a:lnTo>
                  <a:pt x="1041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58" y="110794"/>
                </a:lnTo>
                <a:lnTo>
                  <a:pt x="23736" y="110794"/>
                </a:lnTo>
                <a:lnTo>
                  <a:pt x="11252" y="89407"/>
                </a:lnTo>
                <a:lnTo>
                  <a:pt x="7264" y="88353"/>
                </a:lnTo>
                <a:close/>
              </a:path>
              <a:path w="60960" h="147955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5">
                <a:moveTo>
                  <a:pt x="53238" y="88353"/>
                </a:moveTo>
                <a:lnTo>
                  <a:pt x="49250" y="89407"/>
                </a:lnTo>
                <a:lnTo>
                  <a:pt x="36766" y="110794"/>
                </a:lnTo>
                <a:lnTo>
                  <a:pt x="51858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947202" y="176086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947202" y="176086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220912" y="1760867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2190661" y="1760867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5">
                <a:moveTo>
                  <a:pt x="7277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67" y="110794"/>
                </a:lnTo>
                <a:lnTo>
                  <a:pt x="23736" y="110794"/>
                </a:lnTo>
                <a:lnTo>
                  <a:pt x="11264" y="89407"/>
                </a:lnTo>
                <a:lnTo>
                  <a:pt x="7277" y="88353"/>
                </a:lnTo>
                <a:close/>
              </a:path>
              <a:path w="60960" h="147955">
                <a:moveTo>
                  <a:pt x="36779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79" y="110794"/>
                </a:lnTo>
                <a:lnTo>
                  <a:pt x="36779" y="0"/>
                </a:lnTo>
                <a:close/>
              </a:path>
              <a:path w="60960" h="147955">
                <a:moveTo>
                  <a:pt x="53238" y="88353"/>
                </a:moveTo>
                <a:lnTo>
                  <a:pt x="49250" y="89407"/>
                </a:lnTo>
                <a:lnTo>
                  <a:pt x="36779" y="110794"/>
                </a:lnTo>
                <a:lnTo>
                  <a:pt x="51867" y="110794"/>
                </a:lnTo>
                <a:lnTo>
                  <a:pt x="60515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756890" y="1760867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2726639" y="1760867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5">
                <a:moveTo>
                  <a:pt x="7277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58" y="110794"/>
                </a:lnTo>
                <a:lnTo>
                  <a:pt x="23736" y="110794"/>
                </a:lnTo>
                <a:lnTo>
                  <a:pt x="11264" y="89407"/>
                </a:lnTo>
                <a:lnTo>
                  <a:pt x="7277" y="88353"/>
                </a:lnTo>
                <a:close/>
              </a:path>
              <a:path w="60960" h="147955">
                <a:moveTo>
                  <a:pt x="36779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79" y="110794"/>
                </a:lnTo>
                <a:lnTo>
                  <a:pt x="36779" y="0"/>
                </a:lnTo>
                <a:close/>
              </a:path>
              <a:path w="60960" h="147955">
                <a:moveTo>
                  <a:pt x="53238" y="88353"/>
                </a:moveTo>
                <a:lnTo>
                  <a:pt x="49250" y="89407"/>
                </a:lnTo>
                <a:lnTo>
                  <a:pt x="36779" y="110794"/>
                </a:lnTo>
                <a:lnTo>
                  <a:pt x="51858" y="110794"/>
                </a:lnTo>
                <a:lnTo>
                  <a:pt x="60502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2750375" y="176086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2750375" y="176086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3024098" y="1760867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5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2993847" y="1760867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5">
                <a:moveTo>
                  <a:pt x="7264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58" y="110794"/>
                </a:lnTo>
                <a:lnTo>
                  <a:pt x="23736" y="110794"/>
                </a:lnTo>
                <a:lnTo>
                  <a:pt x="11252" y="89407"/>
                </a:lnTo>
                <a:lnTo>
                  <a:pt x="7264" y="88353"/>
                </a:lnTo>
                <a:close/>
              </a:path>
              <a:path w="60960" h="147955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5">
                <a:moveTo>
                  <a:pt x="53238" y="88353"/>
                </a:moveTo>
                <a:lnTo>
                  <a:pt x="49237" y="89407"/>
                </a:lnTo>
                <a:lnTo>
                  <a:pt x="36766" y="110794"/>
                </a:lnTo>
                <a:lnTo>
                  <a:pt x="51858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 txBox="1"/>
          <p:nvPr/>
        </p:nvSpPr>
        <p:spPr>
          <a:xfrm>
            <a:off x="2796006" y="1618570"/>
            <a:ext cx="18351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25" name="object 25"/>
          <p:cNvSpPr/>
          <p:nvPr/>
        </p:nvSpPr>
        <p:spPr>
          <a:xfrm>
            <a:off x="669847" y="4506094"/>
            <a:ext cx="265333" cy="160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3128898" y="4495686"/>
            <a:ext cx="264745" cy="173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/>
          <p:nvPr/>
        </p:nvSpPr>
        <p:spPr>
          <a:xfrm>
            <a:off x="1076681" y="4529467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8" name="object 28"/>
          <p:cNvSpPr/>
          <p:nvPr/>
        </p:nvSpPr>
        <p:spPr>
          <a:xfrm>
            <a:off x="1046429" y="4529467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68" y="88353"/>
                </a:moveTo>
                <a:lnTo>
                  <a:pt x="1050" y="91973"/>
                </a:lnTo>
                <a:lnTo>
                  <a:pt x="0" y="95973"/>
                </a:lnTo>
                <a:lnTo>
                  <a:pt x="30252" y="147827"/>
                </a:lnTo>
                <a:lnTo>
                  <a:pt x="51858" y="110794"/>
                </a:lnTo>
                <a:lnTo>
                  <a:pt x="23735" y="110794"/>
                </a:lnTo>
                <a:lnTo>
                  <a:pt x="11258" y="89407"/>
                </a:lnTo>
                <a:lnTo>
                  <a:pt x="7268" y="88353"/>
                </a:lnTo>
                <a:close/>
              </a:path>
              <a:path w="60959" h="147954">
                <a:moveTo>
                  <a:pt x="36770" y="0"/>
                </a:moveTo>
                <a:lnTo>
                  <a:pt x="23736" y="0"/>
                </a:lnTo>
                <a:lnTo>
                  <a:pt x="23735" y="110794"/>
                </a:lnTo>
                <a:lnTo>
                  <a:pt x="36770" y="110794"/>
                </a:lnTo>
                <a:lnTo>
                  <a:pt x="36770" y="0"/>
                </a:lnTo>
                <a:close/>
              </a:path>
              <a:path w="60959" h="147954">
                <a:moveTo>
                  <a:pt x="53237" y="88353"/>
                </a:moveTo>
                <a:lnTo>
                  <a:pt x="49246" y="89407"/>
                </a:lnTo>
                <a:lnTo>
                  <a:pt x="36770" y="110794"/>
                </a:lnTo>
                <a:lnTo>
                  <a:pt x="51858" y="110794"/>
                </a:lnTo>
                <a:lnTo>
                  <a:pt x="60505" y="95973"/>
                </a:lnTo>
                <a:lnTo>
                  <a:pt x="59455" y="91973"/>
                </a:lnTo>
                <a:lnTo>
                  <a:pt x="53237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1070164" y="452946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5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1070164" y="4529467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1343888" y="4529467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1313637" y="4529467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64" y="88353"/>
                </a:moveTo>
                <a:lnTo>
                  <a:pt x="1041" y="91973"/>
                </a:lnTo>
                <a:lnTo>
                  <a:pt x="0" y="95973"/>
                </a:lnTo>
                <a:lnTo>
                  <a:pt x="30251" y="147827"/>
                </a:lnTo>
                <a:lnTo>
                  <a:pt x="51856" y="110794"/>
                </a:lnTo>
                <a:lnTo>
                  <a:pt x="23723" y="110794"/>
                </a:lnTo>
                <a:lnTo>
                  <a:pt x="11252" y="89407"/>
                </a:lnTo>
                <a:lnTo>
                  <a:pt x="7264" y="88353"/>
                </a:lnTo>
                <a:close/>
              </a:path>
              <a:path w="60959" h="147954">
                <a:moveTo>
                  <a:pt x="36766" y="0"/>
                </a:moveTo>
                <a:lnTo>
                  <a:pt x="23736" y="0"/>
                </a:lnTo>
                <a:lnTo>
                  <a:pt x="23723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59" h="147954">
                <a:moveTo>
                  <a:pt x="53225" y="88353"/>
                </a:moveTo>
                <a:lnTo>
                  <a:pt x="49237" y="89407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48" y="91973"/>
                </a:lnTo>
                <a:lnTo>
                  <a:pt x="53225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 txBox="1"/>
          <p:nvPr/>
        </p:nvSpPr>
        <p:spPr>
          <a:xfrm>
            <a:off x="1115797" y="4387157"/>
            <a:ext cx="18351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34" name="object 34"/>
          <p:cNvSpPr/>
          <p:nvPr/>
        </p:nvSpPr>
        <p:spPr>
          <a:xfrm>
            <a:off x="1908810" y="4535919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5" name="object 35"/>
          <p:cNvSpPr/>
          <p:nvPr/>
        </p:nvSpPr>
        <p:spPr>
          <a:xfrm>
            <a:off x="1878558" y="4535919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28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64" y="89408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50" y="89408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6" name="object 36"/>
          <p:cNvSpPr/>
          <p:nvPr/>
        </p:nvSpPr>
        <p:spPr>
          <a:xfrm>
            <a:off x="1902294" y="4535919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7" name="object 37"/>
          <p:cNvSpPr/>
          <p:nvPr/>
        </p:nvSpPr>
        <p:spPr>
          <a:xfrm>
            <a:off x="1902294" y="4535919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8" name="object 38"/>
          <p:cNvSpPr/>
          <p:nvPr/>
        </p:nvSpPr>
        <p:spPr>
          <a:xfrm>
            <a:off x="2176017" y="4535919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9" name="object 39"/>
          <p:cNvSpPr/>
          <p:nvPr/>
        </p:nvSpPr>
        <p:spPr>
          <a:xfrm>
            <a:off x="2145766" y="4535919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41" y="91986"/>
                </a:lnTo>
                <a:lnTo>
                  <a:pt x="0" y="95973"/>
                </a:lnTo>
                <a:lnTo>
                  <a:pt x="30251" y="147828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52" y="89408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25" y="88353"/>
                </a:moveTo>
                <a:lnTo>
                  <a:pt x="49237" y="89408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25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0" name="object 40"/>
          <p:cNvSpPr txBox="1"/>
          <p:nvPr/>
        </p:nvSpPr>
        <p:spPr>
          <a:xfrm>
            <a:off x="1947926" y="4393608"/>
            <a:ext cx="18351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41" name="object 41"/>
          <p:cNvSpPr/>
          <p:nvPr/>
        </p:nvSpPr>
        <p:spPr>
          <a:xfrm>
            <a:off x="2711996" y="4535919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2" name="object 42"/>
          <p:cNvSpPr/>
          <p:nvPr/>
        </p:nvSpPr>
        <p:spPr>
          <a:xfrm>
            <a:off x="2681744" y="4535919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41" y="91986"/>
                </a:lnTo>
                <a:lnTo>
                  <a:pt x="0" y="95973"/>
                </a:lnTo>
                <a:lnTo>
                  <a:pt x="30251" y="147828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52" y="89408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37" y="89408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3" name="object 43"/>
          <p:cNvSpPr/>
          <p:nvPr/>
        </p:nvSpPr>
        <p:spPr>
          <a:xfrm>
            <a:off x="2705480" y="4535919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4" name="object 44"/>
          <p:cNvSpPr/>
          <p:nvPr/>
        </p:nvSpPr>
        <p:spPr>
          <a:xfrm>
            <a:off x="2705480" y="4535919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5" name="object 45"/>
          <p:cNvSpPr/>
          <p:nvPr/>
        </p:nvSpPr>
        <p:spPr>
          <a:xfrm>
            <a:off x="2979191" y="4535919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6" name="object 46"/>
          <p:cNvSpPr/>
          <p:nvPr/>
        </p:nvSpPr>
        <p:spPr>
          <a:xfrm>
            <a:off x="2948939" y="4535919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28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64" y="89408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50" y="89408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7" name="object 47"/>
          <p:cNvSpPr txBox="1"/>
          <p:nvPr/>
        </p:nvSpPr>
        <p:spPr>
          <a:xfrm>
            <a:off x="2751112" y="4393608"/>
            <a:ext cx="183515" cy="151130"/>
          </a:xfrm>
          <a:prstGeom prst="rect">
            <a:avLst/>
          </a:prstGeom>
        </p:spPr>
        <p:txBody>
          <a:bodyPr vert="horz" wrap="square" lIns="0" tIns="1524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0"/>
              </a:spcBef>
            </a:pP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48" name="object 48"/>
          <p:cNvSpPr txBox="1"/>
          <p:nvPr/>
        </p:nvSpPr>
        <p:spPr>
          <a:xfrm>
            <a:off x="5028984" y="1234033"/>
            <a:ext cx="153289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Potential</a:t>
            </a:r>
            <a:r>
              <a:rPr sz="1800" spc="-5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profile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49" name="object 49"/>
          <p:cNvSpPr txBox="1"/>
          <p:nvPr/>
        </p:nvSpPr>
        <p:spPr>
          <a:xfrm>
            <a:off x="1610207" y="2286216"/>
            <a:ext cx="11938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70" dirty="0">
                <a:solidFill>
                  <a:srgbClr val="003BF2"/>
                </a:solidFill>
                <a:latin typeface="Arial"/>
                <a:cs typeface="Arial"/>
              </a:rPr>
              <a:t>-</a:t>
            </a:r>
            <a:endParaRPr sz="2000">
              <a:latin typeface="Arial"/>
              <a:cs typeface="Arial"/>
            </a:endParaRPr>
          </a:p>
        </p:txBody>
      </p:sp>
      <p:sp>
        <p:nvSpPr>
          <p:cNvPr id="50" name="object 50"/>
          <p:cNvSpPr txBox="1"/>
          <p:nvPr/>
        </p:nvSpPr>
        <p:spPr>
          <a:xfrm>
            <a:off x="2364358" y="2295360"/>
            <a:ext cx="17780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3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</p:txBody>
      </p:sp>
      <p:sp>
        <p:nvSpPr>
          <p:cNvPr id="51" name="object 51"/>
          <p:cNvSpPr/>
          <p:nvPr/>
        </p:nvSpPr>
        <p:spPr>
          <a:xfrm>
            <a:off x="6949562" y="275216"/>
            <a:ext cx="2123558" cy="832166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2" name="object 52"/>
          <p:cNvSpPr txBox="1"/>
          <p:nvPr/>
        </p:nvSpPr>
        <p:spPr>
          <a:xfrm>
            <a:off x="7165137" y="10706"/>
            <a:ext cx="129984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Arial"/>
                <a:cs typeface="Arial"/>
              </a:rPr>
              <a:t>Resistivity</a:t>
            </a:r>
            <a:r>
              <a:rPr sz="1400" spc="-50" dirty="0">
                <a:latin typeface="Arial"/>
                <a:cs typeface="Arial"/>
              </a:rPr>
              <a:t> </a:t>
            </a:r>
            <a:r>
              <a:rPr sz="1400" spc="-20" dirty="0">
                <a:latin typeface="Arial"/>
                <a:cs typeface="Arial"/>
              </a:rPr>
              <a:t>model</a:t>
            </a:r>
            <a:endParaRPr sz="1400">
              <a:latin typeface="Arial"/>
              <a:cs typeface="Arial"/>
            </a:endParaRPr>
          </a:p>
        </p:txBody>
      </p:sp>
      <p:sp>
        <p:nvSpPr>
          <p:cNvPr id="53" name="object 53"/>
          <p:cNvSpPr/>
          <p:nvPr/>
        </p:nvSpPr>
        <p:spPr>
          <a:xfrm>
            <a:off x="4532299" y="1748269"/>
            <a:ext cx="4582795" cy="149360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4" name="object 54"/>
          <p:cNvSpPr txBox="1"/>
          <p:nvPr/>
        </p:nvSpPr>
        <p:spPr>
          <a:xfrm>
            <a:off x="444141" y="1227366"/>
            <a:ext cx="2306955" cy="5422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30" dirty="0">
                <a:latin typeface="Arial"/>
                <a:cs typeface="Arial"/>
              </a:rPr>
              <a:t>charges: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Q</a:t>
            </a:r>
            <a:r>
              <a:rPr sz="1800" spc="-75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  <a:p>
            <a:pPr marL="728980">
              <a:lnSpc>
                <a:spcPct val="100000"/>
              </a:lnSpc>
              <a:spcBef>
                <a:spcPts val="940"/>
              </a:spcBef>
              <a:tabLst>
                <a:tab pos="1560830" algn="l"/>
              </a:tabLst>
            </a:pPr>
            <a:r>
              <a:rPr sz="1200" spc="7" baseline="3472" dirty="0">
                <a:solidFill>
                  <a:srgbClr val="113C68"/>
                </a:solidFill>
                <a:latin typeface="Arial"/>
                <a:cs typeface="Arial"/>
              </a:rPr>
              <a:t>MN	</a:t>
            </a: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55" name="object 55"/>
          <p:cNvSpPr/>
          <p:nvPr/>
        </p:nvSpPr>
        <p:spPr>
          <a:xfrm>
            <a:off x="8795" y="4606293"/>
            <a:ext cx="4523511" cy="182378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6" name="object 56"/>
          <p:cNvSpPr txBox="1"/>
          <p:nvPr/>
        </p:nvSpPr>
        <p:spPr>
          <a:xfrm>
            <a:off x="489045" y="3843210"/>
            <a:ext cx="236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20" dirty="0">
                <a:latin typeface="Arial"/>
                <a:cs typeface="Arial"/>
              </a:rPr>
              <a:t>potential: </a:t>
            </a:r>
            <a:r>
              <a:rPr sz="1800" spc="105" dirty="0">
                <a:latin typeface="DejaVu Sans"/>
                <a:cs typeface="DejaVu Sans"/>
              </a:rPr>
              <a:t>ϕ</a:t>
            </a:r>
            <a:r>
              <a:rPr sz="1950" spc="157" baseline="-14957" dirty="0">
                <a:latin typeface="DejaVu Sans"/>
                <a:cs typeface="DejaVu Sans"/>
              </a:rPr>
              <a:t>)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57" name="object 57"/>
          <p:cNvSpPr txBox="1"/>
          <p:nvPr/>
        </p:nvSpPr>
        <p:spPr>
          <a:xfrm>
            <a:off x="5028984" y="3834765"/>
            <a:ext cx="166687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Total </a:t>
            </a:r>
            <a:r>
              <a:rPr sz="1800" spc="-25" dirty="0">
                <a:latin typeface="Arial"/>
                <a:cs typeface="Arial"/>
              </a:rPr>
              <a:t>potential:</a:t>
            </a:r>
            <a:r>
              <a:rPr sz="1800" spc="-40" dirty="0">
                <a:latin typeface="Arial"/>
                <a:cs typeface="Arial"/>
              </a:rPr>
              <a:t> </a:t>
            </a:r>
            <a:r>
              <a:rPr sz="1800" spc="80" dirty="0">
                <a:latin typeface="DejaVu Sans"/>
                <a:cs typeface="DejaVu Sans"/>
              </a:rPr>
              <a:t>ϕ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58" name="object 58"/>
          <p:cNvSpPr/>
          <p:nvPr/>
        </p:nvSpPr>
        <p:spPr>
          <a:xfrm>
            <a:off x="5037454" y="4513359"/>
            <a:ext cx="265333" cy="160304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9" name="object 59"/>
          <p:cNvSpPr/>
          <p:nvPr/>
        </p:nvSpPr>
        <p:spPr>
          <a:xfrm>
            <a:off x="7496505" y="4502951"/>
            <a:ext cx="264745" cy="17345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0" name="object 60"/>
          <p:cNvSpPr/>
          <p:nvPr/>
        </p:nvSpPr>
        <p:spPr>
          <a:xfrm>
            <a:off x="5444286" y="4536719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1" name="object 61"/>
          <p:cNvSpPr/>
          <p:nvPr/>
        </p:nvSpPr>
        <p:spPr>
          <a:xfrm>
            <a:off x="5414035" y="4536719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41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58" y="110794"/>
                </a:lnTo>
                <a:lnTo>
                  <a:pt x="23736" y="110794"/>
                </a:lnTo>
                <a:lnTo>
                  <a:pt x="11252" y="89408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37" y="89408"/>
                </a:lnTo>
                <a:lnTo>
                  <a:pt x="36766" y="110794"/>
                </a:lnTo>
                <a:lnTo>
                  <a:pt x="51858" y="110794"/>
                </a:lnTo>
                <a:lnTo>
                  <a:pt x="60502" y="95973"/>
                </a:lnTo>
                <a:lnTo>
                  <a:pt x="59448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2" name="object 62"/>
          <p:cNvSpPr/>
          <p:nvPr/>
        </p:nvSpPr>
        <p:spPr>
          <a:xfrm>
            <a:off x="5437771" y="4536719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3" name="object 63"/>
          <p:cNvSpPr/>
          <p:nvPr/>
        </p:nvSpPr>
        <p:spPr>
          <a:xfrm>
            <a:off x="5437771" y="4536719"/>
            <a:ext cx="275590" cy="0"/>
          </a:xfrm>
          <a:custGeom>
            <a:avLst/>
            <a:gdLst/>
            <a:ahLst/>
            <a:cxnLst/>
            <a:rect l="l" t="t" r="r" b="b"/>
            <a:pathLst>
              <a:path w="275589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4" name="object 64"/>
          <p:cNvSpPr/>
          <p:nvPr/>
        </p:nvSpPr>
        <p:spPr>
          <a:xfrm>
            <a:off x="5711481" y="4536719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15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5" name="object 65"/>
          <p:cNvSpPr/>
          <p:nvPr/>
        </p:nvSpPr>
        <p:spPr>
          <a:xfrm>
            <a:off x="5681230" y="4536719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54" y="91986"/>
                </a:lnTo>
                <a:lnTo>
                  <a:pt x="0" y="95973"/>
                </a:lnTo>
                <a:lnTo>
                  <a:pt x="30251" y="147840"/>
                </a:lnTo>
                <a:lnTo>
                  <a:pt x="51867" y="110794"/>
                </a:lnTo>
                <a:lnTo>
                  <a:pt x="23736" y="110794"/>
                </a:lnTo>
                <a:lnTo>
                  <a:pt x="11264" y="89408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50" y="89408"/>
                </a:lnTo>
                <a:lnTo>
                  <a:pt x="36766" y="110794"/>
                </a:lnTo>
                <a:lnTo>
                  <a:pt x="51867" y="110794"/>
                </a:lnTo>
                <a:lnTo>
                  <a:pt x="60515" y="95973"/>
                </a:lnTo>
                <a:lnTo>
                  <a:pt x="59461" y="91986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6" name="object 66"/>
          <p:cNvSpPr txBox="1"/>
          <p:nvPr/>
        </p:nvSpPr>
        <p:spPr>
          <a:xfrm>
            <a:off x="5483402" y="4085361"/>
            <a:ext cx="715645" cy="4597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794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DejaVu Sans"/>
                <a:cs typeface="DejaVu Sans"/>
              </a:rPr>
              <a:t>ρ</a:t>
            </a:r>
            <a:r>
              <a:rPr sz="1500" spc="-60" baseline="-16666" dirty="0">
                <a:latin typeface="DejaVu Sans"/>
                <a:cs typeface="DejaVu Sans"/>
              </a:rPr>
              <a:t>* </a:t>
            </a:r>
            <a:r>
              <a:rPr sz="1400" spc="2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502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775"/>
              </a:spcBef>
            </a:pP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67" name="object 67"/>
          <p:cNvSpPr/>
          <p:nvPr/>
        </p:nvSpPr>
        <p:spPr>
          <a:xfrm>
            <a:off x="6276416" y="4543183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8" name="object 68"/>
          <p:cNvSpPr/>
          <p:nvPr/>
        </p:nvSpPr>
        <p:spPr>
          <a:xfrm>
            <a:off x="6246164" y="4543183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60" h="147954">
                <a:moveTo>
                  <a:pt x="7264" y="88353"/>
                </a:moveTo>
                <a:lnTo>
                  <a:pt x="1054" y="91973"/>
                </a:lnTo>
                <a:lnTo>
                  <a:pt x="0" y="95973"/>
                </a:lnTo>
                <a:lnTo>
                  <a:pt x="30251" y="147828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52" y="89395"/>
                </a:lnTo>
                <a:lnTo>
                  <a:pt x="7264" y="88353"/>
                </a:lnTo>
                <a:close/>
              </a:path>
              <a:path w="60960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60" h="147954">
                <a:moveTo>
                  <a:pt x="53238" y="88353"/>
                </a:moveTo>
                <a:lnTo>
                  <a:pt x="49250" y="89395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48" y="91973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9" name="object 69"/>
          <p:cNvSpPr/>
          <p:nvPr/>
        </p:nvSpPr>
        <p:spPr>
          <a:xfrm>
            <a:off x="6269901" y="4543183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4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0" name="object 70"/>
          <p:cNvSpPr/>
          <p:nvPr/>
        </p:nvSpPr>
        <p:spPr>
          <a:xfrm>
            <a:off x="6269901" y="4543183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1" name="object 71"/>
          <p:cNvSpPr/>
          <p:nvPr/>
        </p:nvSpPr>
        <p:spPr>
          <a:xfrm>
            <a:off x="6543611" y="4543183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2" name="object 72"/>
          <p:cNvSpPr/>
          <p:nvPr/>
        </p:nvSpPr>
        <p:spPr>
          <a:xfrm>
            <a:off x="6513359" y="4543183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77" y="88353"/>
                </a:moveTo>
                <a:lnTo>
                  <a:pt x="1054" y="91973"/>
                </a:lnTo>
                <a:lnTo>
                  <a:pt x="0" y="95973"/>
                </a:lnTo>
                <a:lnTo>
                  <a:pt x="30251" y="147828"/>
                </a:lnTo>
                <a:lnTo>
                  <a:pt x="51865" y="110794"/>
                </a:lnTo>
                <a:lnTo>
                  <a:pt x="23736" y="110794"/>
                </a:lnTo>
                <a:lnTo>
                  <a:pt x="11264" y="89395"/>
                </a:lnTo>
                <a:lnTo>
                  <a:pt x="7277" y="88353"/>
                </a:lnTo>
                <a:close/>
              </a:path>
              <a:path w="60959" h="147954">
                <a:moveTo>
                  <a:pt x="36779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79" y="110794"/>
                </a:lnTo>
                <a:lnTo>
                  <a:pt x="36779" y="0"/>
                </a:lnTo>
                <a:close/>
              </a:path>
              <a:path w="60959" h="147954">
                <a:moveTo>
                  <a:pt x="53238" y="88353"/>
                </a:moveTo>
                <a:lnTo>
                  <a:pt x="49250" y="89395"/>
                </a:lnTo>
                <a:lnTo>
                  <a:pt x="36779" y="110794"/>
                </a:lnTo>
                <a:lnTo>
                  <a:pt x="51865" y="110794"/>
                </a:lnTo>
                <a:lnTo>
                  <a:pt x="60515" y="95973"/>
                </a:lnTo>
                <a:lnTo>
                  <a:pt x="59461" y="91973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3" name="object 73"/>
          <p:cNvSpPr txBox="1"/>
          <p:nvPr/>
        </p:nvSpPr>
        <p:spPr>
          <a:xfrm>
            <a:off x="6312623" y="4082605"/>
            <a:ext cx="700405" cy="4692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DejaVu Sans"/>
                <a:cs typeface="DejaVu Sans"/>
              </a:rPr>
              <a:t>ρ</a:t>
            </a:r>
            <a:r>
              <a:rPr sz="1500" spc="-60" baseline="-16666" dirty="0">
                <a:latin typeface="DejaVu Sans"/>
                <a:cs typeface="DejaVu Sans"/>
              </a:rPr>
              <a:t>* </a:t>
            </a:r>
            <a:r>
              <a:rPr sz="1400" spc="2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430</a:t>
            </a:r>
            <a:endParaRPr sz="1400">
              <a:latin typeface="Arial"/>
              <a:cs typeface="Arial"/>
            </a:endParaRPr>
          </a:p>
          <a:p>
            <a:pPr marL="15240">
              <a:lnSpc>
                <a:spcPct val="100000"/>
              </a:lnSpc>
              <a:spcBef>
                <a:spcPts val="844"/>
              </a:spcBef>
            </a:pP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74" name="object 74"/>
          <p:cNvSpPr/>
          <p:nvPr/>
        </p:nvSpPr>
        <p:spPr>
          <a:xfrm>
            <a:off x="7079589" y="4543183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5" name="object 75"/>
          <p:cNvSpPr/>
          <p:nvPr/>
        </p:nvSpPr>
        <p:spPr>
          <a:xfrm>
            <a:off x="7049337" y="4543183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77" y="88353"/>
                </a:moveTo>
                <a:lnTo>
                  <a:pt x="1054" y="91973"/>
                </a:lnTo>
                <a:lnTo>
                  <a:pt x="0" y="95973"/>
                </a:lnTo>
                <a:lnTo>
                  <a:pt x="30251" y="147828"/>
                </a:lnTo>
                <a:lnTo>
                  <a:pt x="51865" y="110794"/>
                </a:lnTo>
                <a:lnTo>
                  <a:pt x="23736" y="110794"/>
                </a:lnTo>
                <a:lnTo>
                  <a:pt x="11264" y="89395"/>
                </a:lnTo>
                <a:lnTo>
                  <a:pt x="7277" y="88353"/>
                </a:lnTo>
                <a:close/>
              </a:path>
              <a:path w="60959" h="147954">
                <a:moveTo>
                  <a:pt x="36779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79" y="110794"/>
                </a:lnTo>
                <a:lnTo>
                  <a:pt x="36779" y="0"/>
                </a:lnTo>
                <a:close/>
              </a:path>
              <a:path w="60959" h="147954">
                <a:moveTo>
                  <a:pt x="53238" y="88353"/>
                </a:moveTo>
                <a:lnTo>
                  <a:pt x="49250" y="89395"/>
                </a:lnTo>
                <a:lnTo>
                  <a:pt x="36779" y="110794"/>
                </a:lnTo>
                <a:lnTo>
                  <a:pt x="51865" y="110794"/>
                </a:lnTo>
                <a:lnTo>
                  <a:pt x="60515" y="95973"/>
                </a:lnTo>
                <a:lnTo>
                  <a:pt x="59461" y="91973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6" name="object 76"/>
          <p:cNvSpPr/>
          <p:nvPr/>
        </p:nvSpPr>
        <p:spPr>
          <a:xfrm>
            <a:off x="7073074" y="4543183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47" y="0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7" name="object 77"/>
          <p:cNvSpPr/>
          <p:nvPr/>
        </p:nvSpPr>
        <p:spPr>
          <a:xfrm>
            <a:off x="7073074" y="4543183"/>
            <a:ext cx="275590" cy="0"/>
          </a:xfrm>
          <a:custGeom>
            <a:avLst/>
            <a:gdLst/>
            <a:ahLst/>
            <a:cxnLst/>
            <a:rect l="l" t="t" r="r" b="b"/>
            <a:pathLst>
              <a:path w="275590">
                <a:moveTo>
                  <a:pt x="0" y="0"/>
                </a:moveTo>
                <a:lnTo>
                  <a:pt x="275238" y="0"/>
                </a:lnTo>
              </a:path>
            </a:pathLst>
          </a:custGeom>
          <a:ln w="13034">
            <a:solidFill>
              <a:srgbClr val="113C68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8" name="object 78"/>
          <p:cNvSpPr/>
          <p:nvPr/>
        </p:nvSpPr>
        <p:spPr>
          <a:xfrm>
            <a:off x="7346797" y="4543183"/>
            <a:ext cx="0" cy="147955"/>
          </a:xfrm>
          <a:custGeom>
            <a:avLst/>
            <a:gdLst/>
            <a:ahLst/>
            <a:cxnLst/>
            <a:rect l="l" t="t" r="r" b="b"/>
            <a:pathLst>
              <a:path h="147954">
                <a:moveTo>
                  <a:pt x="0" y="0"/>
                </a:moveTo>
                <a:lnTo>
                  <a:pt x="0" y="147802"/>
                </a:lnTo>
              </a:path>
            </a:pathLst>
          </a:custGeom>
          <a:ln w="3175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9" name="object 79"/>
          <p:cNvSpPr/>
          <p:nvPr/>
        </p:nvSpPr>
        <p:spPr>
          <a:xfrm>
            <a:off x="7316546" y="4543183"/>
            <a:ext cx="60960" cy="147955"/>
          </a:xfrm>
          <a:custGeom>
            <a:avLst/>
            <a:gdLst/>
            <a:ahLst/>
            <a:cxnLst/>
            <a:rect l="l" t="t" r="r" b="b"/>
            <a:pathLst>
              <a:path w="60959" h="147954">
                <a:moveTo>
                  <a:pt x="7264" y="88353"/>
                </a:moveTo>
                <a:lnTo>
                  <a:pt x="1054" y="91973"/>
                </a:lnTo>
                <a:lnTo>
                  <a:pt x="0" y="95973"/>
                </a:lnTo>
                <a:lnTo>
                  <a:pt x="30251" y="147828"/>
                </a:lnTo>
                <a:lnTo>
                  <a:pt x="51856" y="110794"/>
                </a:lnTo>
                <a:lnTo>
                  <a:pt x="23736" y="110794"/>
                </a:lnTo>
                <a:lnTo>
                  <a:pt x="11252" y="89395"/>
                </a:lnTo>
                <a:lnTo>
                  <a:pt x="7264" y="88353"/>
                </a:lnTo>
                <a:close/>
              </a:path>
              <a:path w="60959" h="147954">
                <a:moveTo>
                  <a:pt x="36766" y="0"/>
                </a:moveTo>
                <a:lnTo>
                  <a:pt x="23736" y="0"/>
                </a:lnTo>
                <a:lnTo>
                  <a:pt x="23736" y="110794"/>
                </a:lnTo>
                <a:lnTo>
                  <a:pt x="36766" y="110794"/>
                </a:lnTo>
                <a:lnTo>
                  <a:pt x="36766" y="0"/>
                </a:lnTo>
                <a:close/>
              </a:path>
              <a:path w="60959" h="147954">
                <a:moveTo>
                  <a:pt x="53238" y="88353"/>
                </a:moveTo>
                <a:lnTo>
                  <a:pt x="49250" y="89395"/>
                </a:lnTo>
                <a:lnTo>
                  <a:pt x="36766" y="110794"/>
                </a:lnTo>
                <a:lnTo>
                  <a:pt x="51856" y="110794"/>
                </a:lnTo>
                <a:lnTo>
                  <a:pt x="60502" y="95973"/>
                </a:lnTo>
                <a:lnTo>
                  <a:pt x="59448" y="91973"/>
                </a:lnTo>
                <a:lnTo>
                  <a:pt x="53238" y="88353"/>
                </a:lnTo>
                <a:close/>
              </a:path>
            </a:pathLst>
          </a:custGeom>
          <a:solidFill>
            <a:srgbClr val="113C68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0" name="object 80"/>
          <p:cNvSpPr txBox="1"/>
          <p:nvPr/>
        </p:nvSpPr>
        <p:spPr>
          <a:xfrm>
            <a:off x="7118705" y="4079202"/>
            <a:ext cx="713740" cy="4724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00"/>
              </a:spcBef>
            </a:pPr>
            <a:r>
              <a:rPr sz="1400" spc="-40" dirty="0">
                <a:latin typeface="DejaVu Sans"/>
                <a:cs typeface="DejaVu Sans"/>
              </a:rPr>
              <a:t>ρ</a:t>
            </a:r>
            <a:r>
              <a:rPr sz="1500" spc="-60" baseline="-16666" dirty="0">
                <a:latin typeface="DejaVu Sans"/>
                <a:cs typeface="DejaVu Sans"/>
              </a:rPr>
              <a:t>* </a:t>
            </a:r>
            <a:r>
              <a:rPr sz="1400" spc="20" dirty="0">
                <a:latin typeface="Arial"/>
                <a:cs typeface="Arial"/>
              </a:rPr>
              <a:t>=</a:t>
            </a:r>
            <a:r>
              <a:rPr sz="1400" spc="-30" dirty="0">
                <a:latin typeface="Arial"/>
                <a:cs typeface="Arial"/>
              </a:rPr>
              <a:t> </a:t>
            </a:r>
            <a:r>
              <a:rPr sz="1400" spc="-5" dirty="0">
                <a:latin typeface="Arial"/>
                <a:cs typeface="Arial"/>
              </a:rPr>
              <a:t>502</a:t>
            </a:r>
            <a:endParaRPr sz="14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869"/>
              </a:spcBef>
            </a:pPr>
            <a:r>
              <a:rPr sz="800" spc="-5" dirty="0">
                <a:solidFill>
                  <a:srgbClr val="113C68"/>
                </a:solidFill>
                <a:latin typeface="Arial"/>
                <a:cs typeface="Arial"/>
              </a:rPr>
              <a:t>MN</a:t>
            </a:r>
            <a:endParaRPr sz="800">
              <a:latin typeface="Arial"/>
              <a:cs typeface="Arial"/>
            </a:endParaRPr>
          </a:p>
        </p:txBody>
      </p:sp>
      <p:sp>
        <p:nvSpPr>
          <p:cNvPr id="81" name="object 81"/>
          <p:cNvSpPr/>
          <p:nvPr/>
        </p:nvSpPr>
        <p:spPr>
          <a:xfrm>
            <a:off x="4580318" y="4613555"/>
            <a:ext cx="3666871" cy="182378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2" name="object 82"/>
          <p:cNvSpPr/>
          <p:nvPr/>
        </p:nvSpPr>
        <p:spPr>
          <a:xfrm>
            <a:off x="4789461" y="4648200"/>
            <a:ext cx="4023360" cy="13411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3" name="object 83"/>
          <p:cNvSpPr/>
          <p:nvPr/>
        </p:nvSpPr>
        <p:spPr>
          <a:xfrm>
            <a:off x="1835899" y="5026482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5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4" name="object 84"/>
          <p:cNvSpPr/>
          <p:nvPr/>
        </p:nvSpPr>
        <p:spPr>
          <a:xfrm>
            <a:off x="6216434" y="5025275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4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5" name="object 8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43</a:t>
            </a:fld>
            <a:endParaRPr spc="-5" dirty="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782212" y="335090"/>
            <a:ext cx="15811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5" dirty="0"/>
              <a:t>Coupling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1061910"/>
            <a:ext cx="3902710" cy="63119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ts val="2385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70" dirty="0">
                <a:latin typeface="Arial"/>
                <a:cs typeface="Arial"/>
              </a:rPr>
              <a:t>Thin </a:t>
            </a:r>
            <a:r>
              <a:rPr sz="2000" spc="-35" dirty="0">
                <a:latin typeface="Arial"/>
                <a:cs typeface="Arial"/>
              </a:rPr>
              <a:t>plate </a:t>
            </a:r>
            <a:r>
              <a:rPr sz="2000" spc="-114" dirty="0">
                <a:latin typeface="Arial"/>
                <a:cs typeface="Arial"/>
              </a:rPr>
              <a:t>– </a:t>
            </a:r>
            <a:r>
              <a:rPr sz="2000" spc="-45" dirty="0">
                <a:latin typeface="Arial"/>
                <a:cs typeface="Arial"/>
              </a:rPr>
              <a:t>different</a:t>
            </a:r>
            <a:r>
              <a:rPr sz="2000" spc="165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orientations</a:t>
            </a:r>
            <a:endParaRPr sz="2000">
              <a:latin typeface="Arial"/>
              <a:cs typeface="Arial"/>
            </a:endParaRPr>
          </a:p>
          <a:p>
            <a:pPr marL="355600">
              <a:lnSpc>
                <a:spcPts val="2385"/>
              </a:lnSpc>
            </a:pPr>
            <a:r>
              <a:rPr sz="2000" dirty="0">
                <a:latin typeface="Wingdings"/>
                <a:cs typeface="Wingdings"/>
              </a:rPr>
              <a:t></a:t>
            </a:r>
            <a:r>
              <a:rPr sz="2000" dirty="0">
                <a:latin typeface="Times New Roman"/>
                <a:cs typeface="Times New Roman"/>
              </a:rPr>
              <a:t> </a:t>
            </a:r>
            <a:r>
              <a:rPr sz="2000" spc="-45" dirty="0">
                <a:latin typeface="Arial"/>
                <a:cs typeface="Arial"/>
              </a:rPr>
              <a:t>different</a:t>
            </a:r>
            <a:r>
              <a:rPr sz="2000" spc="30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237284" y="2062766"/>
            <a:ext cx="3336292" cy="135504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237284" y="4517446"/>
            <a:ext cx="3336288" cy="1355049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3803091" y="4268288"/>
            <a:ext cx="5198427" cy="22259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3809085" y="1756575"/>
            <a:ext cx="5198427" cy="221823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87733" y="1475003"/>
            <a:ext cx="160147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Total </a:t>
            </a:r>
            <a:r>
              <a:rPr sz="1800" spc="-30" dirty="0">
                <a:latin typeface="Arial"/>
                <a:cs typeface="Arial"/>
              </a:rPr>
              <a:t>currents:</a:t>
            </a:r>
            <a:r>
              <a:rPr sz="1800" spc="5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39108" y="2157865"/>
            <a:ext cx="170687" cy="18781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448623" y="2495992"/>
            <a:ext cx="268744" cy="3139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28540" y="4607021"/>
            <a:ext cx="170687" cy="18781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438056" y="4945148"/>
            <a:ext cx="268744" cy="31393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924009" y="2152736"/>
            <a:ext cx="182251" cy="1880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2810129" y="2495995"/>
            <a:ext cx="364224" cy="284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924009" y="4602566"/>
            <a:ext cx="182251" cy="188026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810129" y="4945825"/>
            <a:ext cx="364224" cy="284720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6035014" y="2216327"/>
            <a:ext cx="191135" cy="716915"/>
          </a:xfrm>
          <a:custGeom>
            <a:avLst/>
            <a:gdLst/>
            <a:ahLst/>
            <a:cxnLst/>
            <a:rect l="l" t="t" r="r" b="b"/>
            <a:pathLst>
              <a:path w="191135" h="716914">
                <a:moveTo>
                  <a:pt x="0" y="0"/>
                </a:moveTo>
                <a:lnTo>
                  <a:pt x="190800" y="0"/>
                </a:lnTo>
                <a:lnTo>
                  <a:pt x="190800" y="716410"/>
                </a:lnTo>
                <a:lnTo>
                  <a:pt x="0" y="716410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628627" y="5027726"/>
            <a:ext cx="990600" cy="140970"/>
          </a:xfrm>
          <a:custGeom>
            <a:avLst/>
            <a:gdLst/>
            <a:ahLst/>
            <a:cxnLst/>
            <a:rect l="l" t="t" r="r" b="b"/>
            <a:pathLst>
              <a:path w="990600" h="140970">
                <a:moveTo>
                  <a:pt x="0" y="0"/>
                </a:moveTo>
                <a:lnTo>
                  <a:pt x="990000" y="0"/>
                </a:lnTo>
                <a:lnTo>
                  <a:pt x="990000" y="140400"/>
                </a:lnTo>
                <a:lnTo>
                  <a:pt x="0" y="140400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44</a:t>
            </a:fld>
            <a:endParaRPr spc="-5" dirty="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838642" y="335090"/>
            <a:ext cx="546608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40" dirty="0"/>
              <a:t>Conductive </a:t>
            </a:r>
            <a:r>
              <a:rPr sz="3200" spc="-60" dirty="0"/>
              <a:t>vs. </a:t>
            </a:r>
            <a:r>
              <a:rPr sz="3200" spc="-95" dirty="0"/>
              <a:t>Resistive</a:t>
            </a:r>
            <a:r>
              <a:rPr sz="3200" dirty="0"/>
              <a:t> </a:t>
            </a:r>
            <a:r>
              <a:rPr sz="3200" spc="-130" dirty="0"/>
              <a:t>Target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1" y="1992363"/>
            <a:ext cx="4452734" cy="190003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0" y="4468732"/>
            <a:ext cx="4452480" cy="18928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63566" y="1989963"/>
            <a:ext cx="4459427" cy="190209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71390" y="4530072"/>
            <a:ext cx="4452734" cy="1840268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6914" y="1069699"/>
            <a:ext cx="2854960" cy="944244"/>
          </a:xfrm>
          <a:prstGeom prst="rect">
            <a:avLst/>
          </a:prstGeom>
        </p:spPr>
        <p:txBody>
          <a:bodyPr vert="horz" wrap="square" lIns="0" tIns="191135" rIns="0" bIns="0" rtlCol="0">
            <a:spAutoFit/>
          </a:bodyPr>
          <a:lstStyle/>
          <a:p>
            <a:pPr marL="856615">
              <a:lnSpc>
                <a:spcPct val="100000"/>
              </a:lnSpc>
              <a:spcBef>
                <a:spcPts val="1505"/>
              </a:spcBef>
            </a:pPr>
            <a:r>
              <a:rPr sz="2000" spc="-25" dirty="0">
                <a:latin typeface="Arial"/>
                <a:cs typeface="Arial"/>
              </a:rPr>
              <a:t>Conductive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85" dirty="0">
                <a:latin typeface="Arial"/>
                <a:cs typeface="Arial"/>
              </a:rPr>
              <a:t>Target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265"/>
              </a:spcBef>
            </a:pPr>
            <a:r>
              <a:rPr sz="1800" spc="-85" dirty="0">
                <a:latin typeface="Arial"/>
                <a:cs typeface="Arial"/>
              </a:rPr>
              <a:t>Total </a:t>
            </a:r>
            <a:r>
              <a:rPr sz="1800" spc="-30" dirty="0">
                <a:latin typeface="Arial"/>
                <a:cs typeface="Arial"/>
              </a:rPr>
              <a:t>currents: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964264" y="1132169"/>
            <a:ext cx="2788285" cy="881380"/>
          </a:xfrm>
          <a:prstGeom prst="rect">
            <a:avLst/>
          </a:prstGeom>
        </p:spPr>
        <p:txBody>
          <a:bodyPr vert="horz" wrap="square" lIns="0" tIns="158115" rIns="0" bIns="0" rtlCol="0">
            <a:spAutoFit/>
          </a:bodyPr>
          <a:lstStyle/>
          <a:p>
            <a:pPr marL="1067435">
              <a:lnSpc>
                <a:spcPct val="100000"/>
              </a:lnSpc>
              <a:spcBef>
                <a:spcPts val="1245"/>
              </a:spcBef>
            </a:pPr>
            <a:r>
              <a:rPr sz="2000" spc="-60" dirty="0">
                <a:latin typeface="Arial"/>
                <a:cs typeface="Arial"/>
              </a:rPr>
              <a:t>Resistive</a:t>
            </a:r>
            <a:r>
              <a:rPr sz="2000" spc="-85" dirty="0">
                <a:latin typeface="Arial"/>
                <a:cs typeface="Arial"/>
              </a:rPr>
              <a:t> Target</a:t>
            </a:r>
            <a:endParaRPr sz="2000">
              <a:latin typeface="Arial"/>
              <a:cs typeface="Arial"/>
            </a:endParaRPr>
          </a:p>
          <a:p>
            <a:pPr marL="12700">
              <a:lnSpc>
                <a:spcPct val="100000"/>
              </a:lnSpc>
              <a:spcBef>
                <a:spcPts val="1030"/>
              </a:spcBef>
            </a:pPr>
            <a:r>
              <a:rPr sz="1800" spc="-85" dirty="0">
                <a:latin typeface="Arial"/>
                <a:cs typeface="Arial"/>
              </a:rPr>
              <a:t>Total </a:t>
            </a:r>
            <a:r>
              <a:rPr sz="1800" spc="-30" dirty="0">
                <a:latin typeface="Arial"/>
                <a:cs typeface="Arial"/>
              </a:rPr>
              <a:t>currents: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376914" y="4167149"/>
            <a:ext cx="230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30" dirty="0">
                <a:latin typeface="Arial"/>
                <a:cs typeface="Arial"/>
              </a:rPr>
              <a:t>charges: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Q</a:t>
            </a:r>
            <a:r>
              <a:rPr sz="1800" spc="-75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4964264" y="4167149"/>
            <a:ext cx="2306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30" dirty="0">
                <a:latin typeface="Arial"/>
                <a:cs typeface="Arial"/>
              </a:rPr>
              <a:t>charges: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Q</a:t>
            </a:r>
            <a:r>
              <a:rPr sz="1800" spc="-75" baseline="-20833" dirty="0">
                <a:latin typeface="Arial"/>
                <a:cs typeface="Arial"/>
              </a:rPr>
              <a:t>s</a:t>
            </a:r>
            <a:endParaRPr sz="1800" baseline="-20833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08993" y="4959244"/>
            <a:ext cx="687376" cy="3342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084197" y="5019760"/>
            <a:ext cx="687376" cy="3342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09824" y="5019548"/>
            <a:ext cx="892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Q</a:t>
            </a:r>
            <a:r>
              <a:rPr sz="1200" spc="-10" dirty="0">
                <a:latin typeface="Arial"/>
                <a:cs typeface="Arial"/>
              </a:rPr>
              <a:t>=</a:t>
            </a:r>
            <a:r>
              <a:rPr sz="1200" spc="45" dirty="0">
                <a:latin typeface="Arial"/>
                <a:cs typeface="Arial"/>
              </a:rPr>
              <a:t>-</a:t>
            </a:r>
            <a:r>
              <a:rPr sz="1200" spc="-5" dirty="0">
                <a:latin typeface="Arial"/>
                <a:cs typeface="Arial"/>
              </a:rPr>
              <a:t>3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20" dirty="0">
                <a:latin typeface="Arial"/>
                <a:cs typeface="Arial"/>
              </a:rPr>
              <a:t>4x</a:t>
            </a:r>
            <a:r>
              <a:rPr sz="1200" spc="-10" dirty="0">
                <a:latin typeface="Arial"/>
                <a:cs typeface="Arial"/>
              </a:rPr>
              <a:t>10</a:t>
            </a:r>
            <a:r>
              <a:rPr sz="1200" spc="37" baseline="24305" dirty="0">
                <a:latin typeface="Arial"/>
                <a:cs typeface="Arial"/>
              </a:rPr>
              <a:t>-</a:t>
            </a:r>
            <a:r>
              <a:rPr sz="1200" baseline="24305" dirty="0">
                <a:latin typeface="Arial"/>
                <a:cs typeface="Arial"/>
              </a:rPr>
              <a:t>11</a:t>
            </a:r>
            <a:endParaRPr sz="1200" baseline="24305">
              <a:latin typeface="Arial"/>
              <a:cs typeface="Arial"/>
            </a:endParaRPr>
          </a:p>
        </p:txBody>
      </p:sp>
      <p:sp>
        <p:nvSpPr>
          <p:cNvPr id="14" name="object 14"/>
          <p:cNvSpPr txBox="1"/>
          <p:nvPr/>
        </p:nvSpPr>
        <p:spPr>
          <a:xfrm>
            <a:off x="2153640" y="5019548"/>
            <a:ext cx="835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Q</a:t>
            </a:r>
            <a:r>
              <a:rPr sz="1200" spc="-10" dirty="0">
                <a:latin typeface="Arial"/>
                <a:cs typeface="Arial"/>
              </a:rPr>
              <a:t>=</a:t>
            </a:r>
            <a:r>
              <a:rPr sz="1200" spc="-15" dirty="0">
                <a:latin typeface="Arial"/>
                <a:cs typeface="Arial"/>
              </a:rPr>
              <a:t>3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15" dirty="0">
                <a:latin typeface="Arial"/>
                <a:cs typeface="Arial"/>
              </a:rPr>
              <a:t>4</a:t>
            </a:r>
            <a:r>
              <a:rPr sz="1200" spc="-20" dirty="0">
                <a:latin typeface="Arial"/>
                <a:cs typeface="Arial"/>
              </a:rPr>
              <a:t>x</a:t>
            </a:r>
            <a:r>
              <a:rPr sz="1200" spc="-25" dirty="0">
                <a:latin typeface="Arial"/>
                <a:cs typeface="Arial"/>
              </a:rPr>
              <a:t>1</a:t>
            </a:r>
            <a:r>
              <a:rPr sz="1200" spc="-10" dirty="0">
                <a:latin typeface="Arial"/>
                <a:cs typeface="Arial"/>
              </a:rPr>
              <a:t>0</a:t>
            </a:r>
            <a:r>
              <a:rPr sz="1200" spc="37" baseline="24305" dirty="0">
                <a:latin typeface="Arial"/>
                <a:cs typeface="Arial"/>
              </a:rPr>
              <a:t>-</a:t>
            </a:r>
            <a:r>
              <a:rPr sz="1200" baseline="24305" dirty="0">
                <a:latin typeface="Arial"/>
                <a:cs typeface="Arial"/>
              </a:rPr>
              <a:t>11</a:t>
            </a:r>
            <a:endParaRPr sz="1200" baseline="24305">
              <a:latin typeface="Arial"/>
              <a:cs typeface="Arial"/>
            </a:endParaRPr>
          </a:p>
        </p:txBody>
      </p:sp>
      <p:sp>
        <p:nvSpPr>
          <p:cNvPr id="15" name="object 15"/>
          <p:cNvSpPr/>
          <p:nvPr/>
        </p:nvSpPr>
        <p:spPr>
          <a:xfrm>
            <a:off x="5698706" y="5019760"/>
            <a:ext cx="687376" cy="3342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 txBox="1"/>
          <p:nvPr/>
        </p:nvSpPr>
        <p:spPr>
          <a:xfrm>
            <a:off x="5629732" y="5042217"/>
            <a:ext cx="83502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Q</a:t>
            </a:r>
            <a:r>
              <a:rPr sz="1200" spc="-10" dirty="0">
                <a:latin typeface="Arial"/>
                <a:cs typeface="Arial"/>
              </a:rPr>
              <a:t>=</a:t>
            </a:r>
            <a:r>
              <a:rPr sz="1200" spc="-1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15" dirty="0">
                <a:latin typeface="Arial"/>
                <a:cs typeface="Arial"/>
              </a:rPr>
              <a:t>6</a:t>
            </a:r>
            <a:r>
              <a:rPr sz="1200" spc="-20" dirty="0">
                <a:latin typeface="Arial"/>
                <a:cs typeface="Arial"/>
              </a:rPr>
              <a:t>x</a:t>
            </a:r>
            <a:r>
              <a:rPr sz="1200" spc="-25" dirty="0">
                <a:latin typeface="Arial"/>
                <a:cs typeface="Arial"/>
              </a:rPr>
              <a:t>1</a:t>
            </a:r>
            <a:r>
              <a:rPr sz="1200" spc="-10" dirty="0">
                <a:latin typeface="Arial"/>
                <a:cs typeface="Arial"/>
              </a:rPr>
              <a:t>0</a:t>
            </a:r>
            <a:r>
              <a:rPr sz="1200" spc="37" baseline="24305" dirty="0">
                <a:latin typeface="Arial"/>
                <a:cs typeface="Arial"/>
              </a:rPr>
              <a:t>-</a:t>
            </a:r>
            <a:r>
              <a:rPr sz="1200" baseline="24305" dirty="0">
                <a:latin typeface="Arial"/>
                <a:cs typeface="Arial"/>
              </a:rPr>
              <a:t>10</a:t>
            </a:r>
            <a:endParaRPr sz="1200" baseline="24305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6771817" y="5010019"/>
            <a:ext cx="687376" cy="334229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 txBox="1"/>
          <p:nvPr/>
        </p:nvSpPr>
        <p:spPr>
          <a:xfrm>
            <a:off x="6837946" y="5032933"/>
            <a:ext cx="8921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20" dirty="0">
                <a:latin typeface="Arial"/>
                <a:cs typeface="Arial"/>
              </a:rPr>
              <a:t>Q</a:t>
            </a:r>
            <a:r>
              <a:rPr sz="1200" spc="-10" dirty="0">
                <a:latin typeface="Arial"/>
                <a:cs typeface="Arial"/>
              </a:rPr>
              <a:t>=</a:t>
            </a:r>
            <a:r>
              <a:rPr sz="1200" spc="45" dirty="0">
                <a:latin typeface="Arial"/>
                <a:cs typeface="Arial"/>
              </a:rPr>
              <a:t>-</a:t>
            </a:r>
            <a:r>
              <a:rPr sz="1200" spc="-5" dirty="0">
                <a:latin typeface="Arial"/>
                <a:cs typeface="Arial"/>
              </a:rPr>
              <a:t>1</a:t>
            </a:r>
            <a:r>
              <a:rPr sz="1200" dirty="0">
                <a:latin typeface="Arial"/>
                <a:cs typeface="Arial"/>
              </a:rPr>
              <a:t>.</a:t>
            </a:r>
            <a:r>
              <a:rPr sz="1200" spc="-20" dirty="0">
                <a:latin typeface="Arial"/>
                <a:cs typeface="Arial"/>
              </a:rPr>
              <a:t>6x</a:t>
            </a:r>
            <a:r>
              <a:rPr sz="1200" spc="-10" dirty="0">
                <a:latin typeface="Arial"/>
                <a:cs typeface="Arial"/>
              </a:rPr>
              <a:t>10</a:t>
            </a:r>
            <a:r>
              <a:rPr sz="1200" spc="37" baseline="24305" dirty="0">
                <a:latin typeface="Arial"/>
                <a:cs typeface="Arial"/>
              </a:rPr>
              <a:t>-</a:t>
            </a:r>
            <a:r>
              <a:rPr sz="1200" baseline="24305" dirty="0">
                <a:latin typeface="Arial"/>
                <a:cs typeface="Arial"/>
              </a:rPr>
              <a:t>10</a:t>
            </a:r>
            <a:endParaRPr sz="1200" baseline="24305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1909483" y="2384602"/>
            <a:ext cx="165735" cy="620395"/>
          </a:xfrm>
          <a:custGeom>
            <a:avLst/>
            <a:gdLst/>
            <a:ahLst/>
            <a:cxnLst/>
            <a:rect l="l" t="t" r="r" b="b"/>
            <a:pathLst>
              <a:path w="165735" h="620394">
                <a:moveTo>
                  <a:pt x="0" y="0"/>
                </a:moveTo>
                <a:lnTo>
                  <a:pt x="165412" y="0"/>
                </a:lnTo>
                <a:lnTo>
                  <a:pt x="165412" y="619860"/>
                </a:lnTo>
                <a:lnTo>
                  <a:pt x="0" y="619860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6573431" y="2389555"/>
            <a:ext cx="165735" cy="620395"/>
          </a:xfrm>
          <a:custGeom>
            <a:avLst/>
            <a:gdLst/>
            <a:ahLst/>
            <a:cxnLst/>
            <a:rect l="l" t="t" r="r" b="b"/>
            <a:pathLst>
              <a:path w="165734" h="620394">
                <a:moveTo>
                  <a:pt x="0" y="0"/>
                </a:moveTo>
                <a:lnTo>
                  <a:pt x="165412" y="0"/>
                </a:lnTo>
                <a:lnTo>
                  <a:pt x="165412" y="619860"/>
                </a:lnTo>
                <a:lnTo>
                  <a:pt x="0" y="619860"/>
                </a:lnTo>
                <a:lnTo>
                  <a:pt x="0" y="0"/>
                </a:lnTo>
                <a:close/>
              </a:path>
            </a:pathLst>
          </a:custGeom>
          <a:ln w="15875">
            <a:solidFill>
              <a:srgbClr val="E46C0A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45</a:t>
            </a:fld>
            <a:endParaRPr spc="-5" dirty="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746375" y="335090"/>
            <a:ext cx="365125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/>
              <a:t>Summary:</a:t>
            </a:r>
            <a:r>
              <a:rPr sz="3200" spc="-60" dirty="0"/>
              <a:t> </a:t>
            </a:r>
            <a:r>
              <a:rPr sz="3200" spc="-80" dirty="0"/>
              <a:t>Sensitivity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38" y="2420973"/>
            <a:ext cx="3227070" cy="1317625"/>
          </a:xfrm>
          <a:prstGeom prst="rect">
            <a:avLst/>
          </a:prstGeom>
        </p:spPr>
        <p:txBody>
          <a:bodyPr vert="horz" wrap="square" lIns="0" tIns="7366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8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0" dirty="0">
                <a:latin typeface="Arial"/>
                <a:cs typeface="Arial"/>
              </a:rPr>
              <a:t>Measuring </a:t>
            </a:r>
            <a:r>
              <a:rPr sz="2000" spc="-75" dirty="0">
                <a:latin typeface="Arial"/>
                <a:cs typeface="Arial"/>
              </a:rPr>
              <a:t>a</a:t>
            </a:r>
            <a:r>
              <a:rPr sz="2000" spc="25" dirty="0">
                <a:latin typeface="Arial"/>
                <a:cs typeface="Arial"/>
              </a:rPr>
              <a:t> </a:t>
            </a:r>
            <a:r>
              <a:rPr sz="2000" spc="-15" dirty="0">
                <a:latin typeface="Arial"/>
                <a:cs typeface="Arial"/>
              </a:rPr>
              <a:t>datum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34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40" dirty="0">
                <a:latin typeface="Arial"/>
                <a:cs typeface="Arial"/>
              </a:rPr>
              <a:t>Proximity </a:t>
            </a:r>
            <a:r>
              <a:rPr sz="1800" spc="15" dirty="0">
                <a:latin typeface="Arial"/>
                <a:cs typeface="Arial"/>
              </a:rPr>
              <a:t>to</a:t>
            </a:r>
            <a:r>
              <a:rPr sz="1800" spc="2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target</a:t>
            </a:r>
            <a:endParaRPr sz="1800">
              <a:latin typeface="Arial"/>
              <a:cs typeface="Arial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37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40" dirty="0">
                <a:latin typeface="Arial"/>
                <a:cs typeface="Arial"/>
              </a:rPr>
              <a:t>Electrode </a:t>
            </a:r>
            <a:r>
              <a:rPr sz="1800" spc="-30" dirty="0">
                <a:latin typeface="Arial"/>
                <a:cs typeface="Arial"/>
              </a:rPr>
              <a:t>orientation and  </a:t>
            </a:r>
            <a:r>
              <a:rPr sz="1800" spc="-35" dirty="0">
                <a:latin typeface="Arial"/>
                <a:cs typeface="Arial"/>
              </a:rPr>
              <a:t>separation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561725" y="1123975"/>
            <a:ext cx="4582274" cy="189006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561204" y="3164573"/>
            <a:ext cx="4582795" cy="183329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34293" y="5054637"/>
            <a:ext cx="4509668" cy="180336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199354" y="5073765"/>
            <a:ext cx="4582795" cy="168159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535938" y="868845"/>
            <a:ext cx="6075680" cy="126555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5080" algn="r">
              <a:lnSpc>
                <a:spcPct val="100000"/>
              </a:lnSpc>
              <a:spcBef>
                <a:spcPts val="100"/>
              </a:spcBef>
            </a:pPr>
            <a:r>
              <a:rPr sz="1800" spc="-85" dirty="0">
                <a:latin typeface="Arial"/>
                <a:cs typeface="Arial"/>
              </a:rPr>
              <a:t>Total </a:t>
            </a:r>
            <a:r>
              <a:rPr sz="1800" spc="-30" dirty="0">
                <a:latin typeface="Arial"/>
                <a:cs typeface="Arial"/>
              </a:rPr>
              <a:t>currents: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b="1" spc="-5" dirty="0">
                <a:latin typeface="Arial"/>
                <a:cs typeface="Arial"/>
              </a:rPr>
              <a:t>J</a:t>
            </a:r>
            <a:endParaRPr sz="18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Arial"/>
                <a:cs typeface="Arial"/>
              </a:rPr>
              <a:t>“Excite” </a:t>
            </a:r>
            <a:r>
              <a:rPr sz="2000" spc="-30" dirty="0">
                <a:latin typeface="Arial"/>
                <a:cs typeface="Arial"/>
              </a:rPr>
              <a:t>the</a:t>
            </a:r>
            <a:r>
              <a:rPr sz="2000" spc="-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target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65" dirty="0">
                <a:latin typeface="Arial"/>
                <a:cs typeface="Arial"/>
              </a:rPr>
              <a:t>Drive </a:t>
            </a:r>
            <a:r>
              <a:rPr sz="1800" spc="-30" dirty="0">
                <a:latin typeface="Arial"/>
                <a:cs typeface="Arial"/>
              </a:rPr>
              <a:t>currents </a:t>
            </a:r>
            <a:r>
              <a:rPr sz="1800" spc="15" dirty="0">
                <a:latin typeface="Arial"/>
                <a:cs typeface="Arial"/>
              </a:rPr>
              <a:t>to</a:t>
            </a:r>
            <a:r>
              <a:rPr sz="1800" spc="8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target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35" dirty="0">
                <a:latin typeface="Arial"/>
                <a:cs typeface="Arial"/>
              </a:rPr>
              <a:t>Need </a:t>
            </a:r>
            <a:r>
              <a:rPr sz="1800" dirty="0">
                <a:latin typeface="Arial"/>
                <a:cs typeface="Arial"/>
              </a:rPr>
              <a:t>good </a:t>
            </a:r>
            <a:r>
              <a:rPr sz="1800" spc="-20" dirty="0">
                <a:latin typeface="Arial"/>
                <a:cs typeface="Arial"/>
              </a:rPr>
              <a:t>coupling </a:t>
            </a:r>
            <a:r>
              <a:rPr sz="1800" spc="-10" dirty="0">
                <a:latin typeface="Arial"/>
                <a:cs typeface="Arial"/>
              </a:rPr>
              <a:t>with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target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010187" y="2928112"/>
            <a:ext cx="2275205" cy="887094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40" dirty="0">
                <a:latin typeface="Arial"/>
                <a:cs typeface="Arial"/>
              </a:rPr>
              <a:t>Charges: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70" dirty="0">
                <a:latin typeface="Arial"/>
                <a:cs typeface="Arial"/>
              </a:rPr>
              <a:t>Q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</a:pPr>
            <a:endParaRPr sz="1900">
              <a:latin typeface="Times New Roman"/>
              <a:cs typeface="Times New Roman"/>
            </a:endParaRPr>
          </a:p>
          <a:p>
            <a:pPr marL="1175385">
              <a:lnSpc>
                <a:spcPct val="100000"/>
              </a:lnSpc>
              <a:tabLst>
                <a:tab pos="1929130" algn="l"/>
              </a:tabLst>
            </a:pPr>
            <a:r>
              <a:rPr sz="3000" spc="104" baseline="1388" dirty="0">
                <a:solidFill>
                  <a:srgbClr val="003BF2"/>
                </a:solidFill>
                <a:latin typeface="Arial"/>
                <a:cs typeface="Arial"/>
              </a:rPr>
              <a:t>-	</a:t>
            </a:r>
            <a:r>
              <a:rPr sz="2000" spc="30" dirty="0">
                <a:solidFill>
                  <a:srgbClr val="FF0000"/>
                </a:solidFill>
                <a:latin typeface="Arial"/>
                <a:cs typeface="Arial"/>
              </a:rPr>
              <a:t>+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084826" y="4770056"/>
            <a:ext cx="23609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Secondary </a:t>
            </a:r>
            <a:r>
              <a:rPr sz="1800" spc="-20" dirty="0">
                <a:latin typeface="Arial"/>
                <a:cs typeface="Arial"/>
              </a:rPr>
              <a:t>potential: </a:t>
            </a:r>
            <a:r>
              <a:rPr sz="1800" spc="105" dirty="0">
                <a:latin typeface="DejaVu Sans"/>
                <a:cs typeface="DejaVu Sans"/>
              </a:rPr>
              <a:t>ϕ</a:t>
            </a:r>
            <a:r>
              <a:rPr sz="1950" spc="157" baseline="-14957" dirty="0">
                <a:latin typeface="DejaVu Sans"/>
                <a:cs typeface="DejaVu Sans"/>
              </a:rPr>
              <a:t>)</a:t>
            </a:r>
            <a:endParaRPr sz="1950" baseline="-14957">
              <a:latin typeface="DejaVu Sans"/>
              <a:cs typeface="DejaVu Sans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535938" y="4090670"/>
            <a:ext cx="2992755" cy="10477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508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20" dirty="0">
                <a:latin typeface="Arial"/>
                <a:cs typeface="Arial"/>
              </a:rPr>
              <a:t>Background </a:t>
            </a:r>
            <a:r>
              <a:rPr sz="2000" spc="-50" dirty="0">
                <a:latin typeface="Arial"/>
                <a:cs typeface="Arial"/>
              </a:rPr>
              <a:t>resistivity </a:t>
            </a:r>
            <a:r>
              <a:rPr sz="2000" spc="-55" dirty="0">
                <a:latin typeface="Arial"/>
                <a:cs typeface="Arial"/>
              </a:rPr>
              <a:t>is  </a:t>
            </a:r>
            <a:r>
              <a:rPr sz="2000" spc="-15" dirty="0">
                <a:latin typeface="Arial"/>
                <a:cs typeface="Arial"/>
              </a:rPr>
              <a:t>important</a:t>
            </a:r>
            <a:endParaRPr sz="2000">
              <a:latin typeface="Arial"/>
              <a:cs typeface="Arial"/>
            </a:endParaRPr>
          </a:p>
          <a:p>
            <a:pPr marL="142240">
              <a:lnSpc>
                <a:spcPct val="100000"/>
              </a:lnSpc>
              <a:spcBef>
                <a:spcPts val="1085"/>
              </a:spcBef>
            </a:pPr>
            <a:r>
              <a:rPr sz="1800" spc="-85" dirty="0">
                <a:latin typeface="Arial"/>
                <a:cs typeface="Arial"/>
              </a:rPr>
              <a:t>Total </a:t>
            </a:r>
            <a:r>
              <a:rPr sz="1800" spc="-25" dirty="0">
                <a:latin typeface="Arial"/>
                <a:cs typeface="Arial"/>
              </a:rPr>
              <a:t>potential: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80" dirty="0">
                <a:latin typeface="DejaVu Sans"/>
                <a:cs typeface="DejaVu Sans"/>
              </a:rPr>
              <a:t>ϕ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6427203" y="5470131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4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6452412" y="1583613"/>
            <a:ext cx="413384" cy="413384"/>
          </a:xfrm>
          <a:custGeom>
            <a:avLst/>
            <a:gdLst/>
            <a:ahLst/>
            <a:cxnLst/>
            <a:rect l="l" t="t" r="r" b="b"/>
            <a:pathLst>
              <a:path w="413384" h="413385">
                <a:moveTo>
                  <a:pt x="0" y="206508"/>
                </a:moveTo>
                <a:lnTo>
                  <a:pt x="5454" y="159157"/>
                </a:lnTo>
                <a:lnTo>
                  <a:pt x="20989" y="115691"/>
                </a:lnTo>
                <a:lnTo>
                  <a:pt x="45367" y="77347"/>
                </a:lnTo>
                <a:lnTo>
                  <a:pt x="77347" y="45367"/>
                </a:lnTo>
                <a:lnTo>
                  <a:pt x="115691" y="20989"/>
                </a:lnTo>
                <a:lnTo>
                  <a:pt x="159157" y="5454"/>
                </a:lnTo>
                <a:lnTo>
                  <a:pt x="206508" y="0"/>
                </a:lnTo>
                <a:lnTo>
                  <a:pt x="253858" y="5454"/>
                </a:lnTo>
                <a:lnTo>
                  <a:pt x="297325" y="20989"/>
                </a:lnTo>
                <a:lnTo>
                  <a:pt x="335668" y="45367"/>
                </a:lnTo>
                <a:lnTo>
                  <a:pt x="367648" y="77347"/>
                </a:lnTo>
                <a:lnTo>
                  <a:pt x="392026" y="115691"/>
                </a:lnTo>
                <a:lnTo>
                  <a:pt x="407562" y="159157"/>
                </a:lnTo>
                <a:lnTo>
                  <a:pt x="413016" y="206508"/>
                </a:lnTo>
                <a:lnTo>
                  <a:pt x="407562" y="253858"/>
                </a:lnTo>
                <a:lnTo>
                  <a:pt x="392026" y="297325"/>
                </a:lnTo>
                <a:lnTo>
                  <a:pt x="367648" y="335668"/>
                </a:lnTo>
                <a:lnTo>
                  <a:pt x="335668" y="367648"/>
                </a:lnTo>
                <a:lnTo>
                  <a:pt x="297325" y="392026"/>
                </a:lnTo>
                <a:lnTo>
                  <a:pt x="253858" y="407562"/>
                </a:lnTo>
                <a:lnTo>
                  <a:pt x="206508" y="413016"/>
                </a:lnTo>
                <a:lnTo>
                  <a:pt x="159157" y="407562"/>
                </a:lnTo>
                <a:lnTo>
                  <a:pt x="115691" y="392026"/>
                </a:lnTo>
                <a:lnTo>
                  <a:pt x="77347" y="367648"/>
                </a:lnTo>
                <a:lnTo>
                  <a:pt x="45367" y="335668"/>
                </a:lnTo>
                <a:lnTo>
                  <a:pt x="20989" y="297325"/>
                </a:lnTo>
                <a:lnTo>
                  <a:pt x="5454" y="253858"/>
                </a:lnTo>
                <a:lnTo>
                  <a:pt x="0" y="206508"/>
                </a:lnTo>
                <a:close/>
              </a:path>
            </a:pathLst>
          </a:custGeom>
          <a:ln w="15875">
            <a:solidFill>
              <a:srgbClr val="F7964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46</a:t>
            </a:fld>
            <a:endParaRPr spc="-5" dirty="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314575" y="335090"/>
            <a:ext cx="451612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/>
              <a:t>Survey </a:t>
            </a:r>
            <a:r>
              <a:rPr sz="3200" spc="-75" dirty="0"/>
              <a:t>Design:</a:t>
            </a:r>
            <a:r>
              <a:rPr sz="3200" spc="20" dirty="0"/>
              <a:t> </a:t>
            </a:r>
            <a:r>
              <a:rPr sz="3200" spc="-65" dirty="0"/>
              <a:t>Questions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38" y="1005465"/>
            <a:ext cx="3536315" cy="481520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40" dirty="0">
                <a:latin typeface="Arial"/>
                <a:cs typeface="Arial"/>
              </a:rPr>
              <a:t>What </a:t>
            </a:r>
            <a:r>
              <a:rPr sz="2000" spc="-60" dirty="0">
                <a:latin typeface="Arial"/>
                <a:cs typeface="Arial"/>
              </a:rPr>
              <a:t>is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objective?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Arial"/>
                <a:cs typeface="Arial"/>
              </a:rPr>
              <a:t>Layered </a:t>
            </a:r>
            <a:r>
              <a:rPr sz="1800" spc="-35" dirty="0">
                <a:latin typeface="Arial"/>
                <a:cs typeface="Arial"/>
              </a:rPr>
              <a:t>earth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(1D)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370"/>
              </a:spcBef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15" dirty="0">
                <a:latin typeface="Arial"/>
                <a:cs typeface="Arial"/>
              </a:rPr>
              <a:t>do </a:t>
            </a:r>
            <a:r>
              <a:rPr sz="1800" spc="-70" dirty="0">
                <a:latin typeface="Arial"/>
                <a:cs typeface="Arial"/>
              </a:rPr>
              <a:t>a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sounding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124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75" dirty="0">
                <a:latin typeface="Arial"/>
                <a:cs typeface="Arial"/>
              </a:rPr>
              <a:t>Target </a:t>
            </a:r>
            <a:r>
              <a:rPr sz="1800" spc="-5" dirty="0">
                <a:latin typeface="Arial"/>
                <a:cs typeface="Arial"/>
              </a:rPr>
              <a:t>body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(2D)</a:t>
            </a:r>
            <a:endParaRPr sz="1800">
              <a:latin typeface="Arial"/>
              <a:cs typeface="Arial"/>
            </a:endParaRPr>
          </a:p>
          <a:p>
            <a:pPr marL="927100" marR="160020">
              <a:lnSpc>
                <a:spcPct val="100000"/>
              </a:lnSpc>
              <a:spcBef>
                <a:spcPts val="375"/>
              </a:spcBef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Arial"/>
                <a:cs typeface="Arial"/>
              </a:rPr>
              <a:t>profile, </a:t>
            </a:r>
            <a:r>
              <a:rPr sz="1800" spc="-25" dirty="0">
                <a:latin typeface="Arial"/>
                <a:cs typeface="Arial"/>
              </a:rPr>
              <a:t>sounding  </a:t>
            </a:r>
            <a:r>
              <a:rPr sz="1800" spc="-30" dirty="0">
                <a:latin typeface="Arial"/>
                <a:cs typeface="Arial"/>
              </a:rPr>
              <a:t>perpendicular </a:t>
            </a:r>
            <a:r>
              <a:rPr sz="1800" spc="15" dirty="0">
                <a:latin typeface="Arial"/>
                <a:cs typeface="Arial"/>
              </a:rPr>
              <a:t>to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geology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121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75" dirty="0">
                <a:latin typeface="Arial"/>
                <a:cs typeface="Arial"/>
              </a:rPr>
              <a:t>Target </a:t>
            </a:r>
            <a:r>
              <a:rPr sz="1800" spc="-5" dirty="0">
                <a:latin typeface="Arial"/>
                <a:cs typeface="Arial"/>
              </a:rPr>
              <a:t>body</a:t>
            </a:r>
            <a:r>
              <a:rPr sz="1800" spc="65" dirty="0">
                <a:latin typeface="Arial"/>
                <a:cs typeface="Arial"/>
              </a:rPr>
              <a:t> </a:t>
            </a:r>
            <a:r>
              <a:rPr sz="1800" spc="-105" dirty="0">
                <a:latin typeface="Arial"/>
                <a:cs typeface="Arial"/>
              </a:rPr>
              <a:t>(3D)</a:t>
            </a:r>
            <a:endParaRPr sz="1800">
              <a:latin typeface="Arial"/>
              <a:cs typeface="Arial"/>
            </a:endParaRPr>
          </a:p>
          <a:p>
            <a:pPr marL="927100">
              <a:lnSpc>
                <a:spcPct val="100000"/>
              </a:lnSpc>
              <a:spcBef>
                <a:spcPts val="370"/>
              </a:spcBef>
            </a:pPr>
            <a:r>
              <a:rPr sz="1800" dirty="0">
                <a:latin typeface="Wingdings"/>
                <a:cs typeface="Wingdings"/>
              </a:rPr>
              <a:t></a:t>
            </a:r>
            <a:r>
              <a:rPr sz="1800" dirty="0">
                <a:latin typeface="Times New Roman"/>
                <a:cs typeface="Times New Roman"/>
              </a:rPr>
              <a:t> </a:t>
            </a:r>
            <a:r>
              <a:rPr sz="1800" spc="-40" dirty="0">
                <a:latin typeface="Arial"/>
                <a:cs typeface="Arial"/>
              </a:rPr>
              <a:t>need 3D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coverage</a:t>
            </a:r>
            <a:endParaRPr sz="18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0"/>
              </a:spcBef>
            </a:pPr>
            <a:endParaRPr sz="2550">
              <a:latin typeface="Times New Roman"/>
              <a:cs typeface="Times New Roman"/>
            </a:endParaRPr>
          </a:p>
          <a:p>
            <a:pPr marL="412750" marR="507365" indent="-342900">
              <a:lnSpc>
                <a:spcPct val="100000"/>
              </a:lnSpc>
              <a:spcBef>
                <a:spcPts val="5"/>
              </a:spcBef>
              <a:buChar char="•"/>
              <a:tabLst>
                <a:tab pos="412115" algn="l"/>
                <a:tab pos="412750" algn="l"/>
              </a:tabLst>
            </a:pPr>
            <a:r>
              <a:rPr sz="2000" spc="-40" dirty="0">
                <a:latin typeface="Arial"/>
                <a:cs typeface="Arial"/>
              </a:rPr>
              <a:t>What </a:t>
            </a:r>
            <a:r>
              <a:rPr sz="2000" spc="-55" dirty="0">
                <a:latin typeface="Arial"/>
                <a:cs typeface="Arial"/>
              </a:rPr>
              <a:t>is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spc="-15" dirty="0">
                <a:latin typeface="Arial"/>
                <a:cs typeface="Arial"/>
              </a:rPr>
              <a:t>background  </a:t>
            </a:r>
            <a:r>
              <a:rPr sz="2000" spc="-50" dirty="0">
                <a:latin typeface="Arial"/>
                <a:cs typeface="Arial"/>
              </a:rPr>
              <a:t>resistivity?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412750" marR="5080" indent="-342900">
              <a:lnSpc>
                <a:spcPct val="100000"/>
              </a:lnSpc>
              <a:buChar char="•"/>
              <a:tabLst>
                <a:tab pos="412115" algn="l"/>
                <a:tab pos="412750" algn="l"/>
              </a:tabLst>
            </a:pPr>
            <a:r>
              <a:rPr sz="2000" spc="-40" dirty="0">
                <a:latin typeface="Arial"/>
                <a:cs typeface="Arial"/>
              </a:rPr>
              <a:t>What </a:t>
            </a:r>
            <a:r>
              <a:rPr sz="2000" spc="-80" dirty="0">
                <a:latin typeface="Arial"/>
                <a:cs typeface="Arial"/>
              </a:rPr>
              <a:t>are </a:t>
            </a:r>
            <a:r>
              <a:rPr sz="2000" spc="-30" dirty="0">
                <a:latin typeface="Arial"/>
                <a:cs typeface="Arial"/>
              </a:rPr>
              <a:t>the </a:t>
            </a:r>
            <a:r>
              <a:rPr sz="2000" spc="-45" dirty="0">
                <a:latin typeface="Arial"/>
                <a:cs typeface="Arial"/>
              </a:rPr>
              <a:t>noise </a:t>
            </a:r>
            <a:r>
              <a:rPr sz="2000" spc="-35" dirty="0">
                <a:latin typeface="Arial"/>
                <a:cs typeface="Arial"/>
              </a:rPr>
              <a:t>sources?  fences, </a:t>
            </a:r>
            <a:r>
              <a:rPr sz="2000" spc="-10" dirty="0">
                <a:latin typeface="Arial"/>
                <a:cs typeface="Arial"/>
              </a:rPr>
              <a:t>power </a:t>
            </a:r>
            <a:r>
              <a:rPr sz="2000" spc="-50" dirty="0">
                <a:latin typeface="Arial"/>
                <a:cs typeface="Arial"/>
              </a:rPr>
              <a:t>lines,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dirty="0">
                <a:latin typeface="Arial"/>
                <a:cs typeface="Arial"/>
              </a:rPr>
              <a:t>…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35016" y="1683547"/>
            <a:ext cx="3299383" cy="42818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47</a:t>
            </a:fld>
            <a:endParaRPr spc="-5" dirty="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5104345" y="4612297"/>
            <a:ext cx="3268345" cy="761365"/>
          </a:xfrm>
          <a:custGeom>
            <a:avLst/>
            <a:gdLst/>
            <a:ahLst/>
            <a:cxnLst/>
            <a:rect l="l" t="t" r="r" b="b"/>
            <a:pathLst>
              <a:path w="3268345" h="761364">
                <a:moveTo>
                  <a:pt x="0" y="0"/>
                </a:moveTo>
                <a:lnTo>
                  <a:pt x="3268121" y="0"/>
                </a:lnTo>
                <a:lnTo>
                  <a:pt x="3268121" y="761155"/>
                </a:lnTo>
                <a:lnTo>
                  <a:pt x="0" y="761155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/>
          <p:nvPr/>
        </p:nvSpPr>
        <p:spPr>
          <a:xfrm>
            <a:off x="5109108" y="4641062"/>
            <a:ext cx="325882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8636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"/>
                <a:cs typeface="Arial"/>
              </a:rPr>
              <a:t>Signal </a:t>
            </a:r>
            <a:r>
              <a:rPr sz="1600" spc="-30" dirty="0">
                <a:latin typeface="Arial"/>
                <a:cs typeface="Arial"/>
              </a:rPr>
              <a:t>from</a:t>
            </a:r>
            <a:r>
              <a:rPr sz="1600" spc="6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target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2351887" y="335090"/>
            <a:ext cx="44418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/>
              <a:t>Survey </a:t>
            </a:r>
            <a:r>
              <a:rPr sz="3200" spc="-75" dirty="0"/>
              <a:t>Design: </a:t>
            </a:r>
            <a:r>
              <a:rPr sz="3200" spc="-95" dirty="0"/>
              <a:t>in</a:t>
            </a:r>
            <a:r>
              <a:rPr sz="3200" spc="105" dirty="0"/>
              <a:t> </a:t>
            </a:r>
            <a:r>
              <a:rPr sz="3200" spc="-90" dirty="0"/>
              <a:t>general</a:t>
            </a:r>
            <a:endParaRPr sz="3200"/>
          </a:p>
        </p:txBody>
      </p:sp>
      <p:sp>
        <p:nvSpPr>
          <p:cNvPr id="5" name="object 5"/>
          <p:cNvSpPr/>
          <p:nvPr/>
        </p:nvSpPr>
        <p:spPr>
          <a:xfrm>
            <a:off x="7620000" y="229449"/>
            <a:ext cx="1393532" cy="1002869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652304" y="1618623"/>
            <a:ext cx="3988718" cy="271024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070295" y="5022538"/>
            <a:ext cx="1639163" cy="276485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88340" y="1261084"/>
            <a:ext cx="3335020" cy="292036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marR="4064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45" dirty="0">
                <a:latin typeface="Arial"/>
                <a:cs typeface="Arial"/>
              </a:rPr>
              <a:t>Numerical </a:t>
            </a:r>
            <a:r>
              <a:rPr sz="2000" spc="-40" dirty="0">
                <a:latin typeface="Arial"/>
                <a:cs typeface="Arial"/>
              </a:rPr>
              <a:t>simulation </a:t>
            </a:r>
            <a:r>
              <a:rPr sz="2000" spc="-114" dirty="0">
                <a:latin typeface="Arial"/>
                <a:cs typeface="Arial"/>
              </a:rPr>
              <a:t>– </a:t>
            </a:r>
            <a:r>
              <a:rPr sz="2000" spc="-30" dirty="0">
                <a:latin typeface="Arial"/>
                <a:cs typeface="Arial"/>
              </a:rPr>
              <a:t>can  </a:t>
            </a:r>
            <a:r>
              <a:rPr sz="2000" spc="-20" dirty="0">
                <a:latin typeface="Arial"/>
                <a:cs typeface="Arial"/>
              </a:rPr>
              <a:t>we </a:t>
            </a:r>
            <a:r>
              <a:rPr sz="2000" b="1" spc="10" dirty="0">
                <a:latin typeface="Arial"/>
                <a:cs typeface="Arial"/>
              </a:rPr>
              <a:t>see </a:t>
            </a:r>
            <a:r>
              <a:rPr sz="2000" spc="-30" dirty="0">
                <a:latin typeface="Arial"/>
                <a:cs typeface="Arial"/>
              </a:rPr>
              <a:t>the</a:t>
            </a:r>
            <a:r>
              <a:rPr sz="2000" spc="-2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target?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5"/>
              </a:spcBef>
              <a:buFont typeface="Arial"/>
              <a:buChar char="•"/>
            </a:pPr>
            <a:endParaRPr sz="27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latin typeface="Arial"/>
                <a:cs typeface="Arial"/>
              </a:rPr>
              <a:t>Steps: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60" dirty="0">
                <a:latin typeface="Arial"/>
                <a:cs typeface="Arial"/>
              </a:rPr>
              <a:t>Define </a:t>
            </a:r>
            <a:r>
              <a:rPr sz="1800" spc="-70" dirty="0">
                <a:latin typeface="Arial"/>
                <a:cs typeface="Arial"/>
              </a:rPr>
              <a:t>a </a:t>
            </a:r>
            <a:r>
              <a:rPr sz="1800" spc="-25" dirty="0">
                <a:latin typeface="Arial"/>
                <a:cs typeface="Arial"/>
              </a:rPr>
              <a:t>geologic</a:t>
            </a:r>
            <a:r>
              <a:rPr sz="1800" spc="10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9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45" dirty="0">
                <a:latin typeface="Arial"/>
                <a:cs typeface="Arial"/>
              </a:rPr>
              <a:t>Assign </a:t>
            </a:r>
            <a:r>
              <a:rPr sz="1800" spc="-35" dirty="0">
                <a:latin typeface="Arial"/>
                <a:cs typeface="Arial"/>
              </a:rPr>
              <a:t>physical</a:t>
            </a:r>
            <a:r>
              <a:rPr sz="180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properties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35" dirty="0">
                <a:latin typeface="Arial"/>
                <a:cs typeface="Arial"/>
              </a:rPr>
              <a:t>Select </a:t>
            </a:r>
            <a:r>
              <a:rPr sz="1800" spc="-70" dirty="0">
                <a:latin typeface="Arial"/>
                <a:cs typeface="Arial"/>
              </a:rPr>
              <a:t>a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5" dirty="0">
                <a:latin typeface="Arial"/>
                <a:cs typeface="Arial"/>
              </a:rPr>
              <a:t>survey</a:t>
            </a:r>
            <a:endParaRPr sz="1800">
              <a:latin typeface="Arial"/>
              <a:cs typeface="Arial"/>
            </a:endParaRPr>
          </a:p>
          <a:p>
            <a:pPr marL="755650" marR="478790" lvl="1" indent="-285750">
              <a:lnSpc>
                <a:spcPct val="100000"/>
              </a:lnSpc>
              <a:spcBef>
                <a:spcPts val="37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45" dirty="0">
                <a:latin typeface="Arial"/>
                <a:cs typeface="Arial"/>
              </a:rPr>
              <a:t>Simulate </a:t>
            </a:r>
            <a:r>
              <a:rPr sz="1800" spc="-10" dirty="0">
                <a:latin typeface="Arial"/>
                <a:cs typeface="Arial"/>
              </a:rPr>
              <a:t>with </a:t>
            </a:r>
            <a:r>
              <a:rPr sz="1800" spc="-114" dirty="0">
                <a:latin typeface="Arial"/>
                <a:cs typeface="Arial"/>
              </a:rPr>
              <a:t>(</a:t>
            </a:r>
            <a:r>
              <a:rPr sz="1800" spc="-114" dirty="0">
                <a:latin typeface="Times New Roman"/>
                <a:cs typeface="Times New Roman"/>
              </a:rPr>
              <a:t>V</a:t>
            </a:r>
            <a:r>
              <a:rPr sz="1800" spc="-114" dirty="0">
                <a:latin typeface="Arial"/>
                <a:cs typeface="Arial"/>
              </a:rPr>
              <a:t>) </a:t>
            </a:r>
            <a:r>
              <a:rPr sz="1800" spc="-25" dirty="0">
                <a:latin typeface="Arial"/>
                <a:cs typeface="Arial"/>
              </a:rPr>
              <a:t>and  </a:t>
            </a:r>
            <a:r>
              <a:rPr sz="1800" spc="-10" dirty="0">
                <a:latin typeface="Arial"/>
                <a:cs typeface="Arial"/>
              </a:rPr>
              <a:t>without </a:t>
            </a:r>
            <a:r>
              <a:rPr sz="1800" spc="-85" dirty="0">
                <a:latin typeface="Arial"/>
                <a:cs typeface="Arial"/>
              </a:rPr>
              <a:t>(</a:t>
            </a:r>
            <a:r>
              <a:rPr sz="1800" spc="-85" dirty="0">
                <a:latin typeface="Times New Roman"/>
                <a:cs typeface="Times New Roman"/>
              </a:rPr>
              <a:t>V</a:t>
            </a:r>
            <a:r>
              <a:rPr sz="1800" spc="-127" baseline="-20833" dirty="0">
                <a:latin typeface="Times New Roman"/>
                <a:cs typeface="Times New Roman"/>
              </a:rPr>
              <a:t>p</a:t>
            </a:r>
            <a:r>
              <a:rPr sz="1800" spc="-85" dirty="0">
                <a:latin typeface="Arial"/>
                <a:cs typeface="Arial"/>
              </a:rPr>
              <a:t>)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target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45490" y="4477074"/>
            <a:ext cx="3114040" cy="15843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25" dirty="0">
                <a:latin typeface="Arial"/>
                <a:cs typeface="Arial"/>
              </a:rPr>
              <a:t>Best</a:t>
            </a:r>
            <a:r>
              <a:rPr sz="2000" spc="-20" dirty="0">
                <a:latin typeface="Arial"/>
                <a:cs typeface="Arial"/>
              </a:rPr>
              <a:t> practice</a:t>
            </a:r>
            <a:endParaRPr sz="2000">
              <a:latin typeface="Arial"/>
              <a:cs typeface="Arial"/>
            </a:endParaRPr>
          </a:p>
          <a:p>
            <a:pPr marL="755650" marR="125095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45" dirty="0">
                <a:latin typeface="Arial"/>
                <a:cs typeface="Arial"/>
              </a:rPr>
              <a:t>Assign </a:t>
            </a:r>
            <a:r>
              <a:rPr sz="1800" spc="-35" dirty="0">
                <a:latin typeface="Arial"/>
                <a:cs typeface="Arial"/>
              </a:rPr>
              <a:t>uncertainties </a:t>
            </a:r>
            <a:r>
              <a:rPr sz="1800" spc="15" dirty="0">
                <a:latin typeface="Arial"/>
                <a:cs typeface="Arial"/>
              </a:rPr>
              <a:t>to  </a:t>
            </a:r>
            <a:r>
              <a:rPr sz="1800" spc="-35" dirty="0">
                <a:latin typeface="Arial"/>
                <a:cs typeface="Arial"/>
              </a:rPr>
              <a:t>simulated</a:t>
            </a:r>
            <a:r>
              <a:rPr sz="1800" spc="-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  <a:p>
            <a:pPr marL="755650" marR="5080" lvl="1" indent="-285750">
              <a:lnSpc>
                <a:spcPts val="2130"/>
              </a:lnSpc>
              <a:spcBef>
                <a:spcPts val="50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Arial"/>
                <a:cs typeface="Arial"/>
              </a:rPr>
              <a:t>Invert </a:t>
            </a:r>
            <a:r>
              <a:rPr sz="1800" spc="-10" dirty="0">
                <a:latin typeface="Arial"/>
                <a:cs typeface="Arial"/>
              </a:rPr>
              <a:t>with </a:t>
            </a:r>
            <a:r>
              <a:rPr sz="1800" spc="-5" dirty="0">
                <a:latin typeface="Arial"/>
                <a:cs typeface="Arial"/>
              </a:rPr>
              <a:t>code </a:t>
            </a:r>
            <a:r>
              <a:rPr sz="1800" spc="-40" dirty="0">
                <a:latin typeface="Arial"/>
                <a:cs typeface="Arial"/>
              </a:rPr>
              <a:t>you </a:t>
            </a:r>
            <a:r>
              <a:rPr sz="1800" spc="-45" dirty="0">
                <a:latin typeface="Arial"/>
                <a:cs typeface="Arial"/>
              </a:rPr>
              <a:t>will  </a:t>
            </a:r>
            <a:r>
              <a:rPr sz="1800" spc="-50" dirty="0">
                <a:latin typeface="Arial"/>
                <a:cs typeface="Arial"/>
              </a:rPr>
              <a:t>use </a:t>
            </a:r>
            <a:r>
              <a:rPr sz="1800" spc="-30" dirty="0">
                <a:latin typeface="Arial"/>
                <a:cs typeface="Arial"/>
              </a:rPr>
              <a:t>for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45" dirty="0">
                <a:latin typeface="Arial"/>
                <a:cs typeface="Arial"/>
              </a:rPr>
              <a:t>field</a:t>
            </a:r>
            <a:r>
              <a:rPr sz="1800" spc="75" dirty="0">
                <a:latin typeface="Arial"/>
                <a:cs typeface="Arial"/>
              </a:rPr>
              <a:t> </a:t>
            </a:r>
            <a:r>
              <a:rPr sz="1800" spc="-20" dirty="0">
                <a:latin typeface="Arial"/>
                <a:cs typeface="Arial"/>
              </a:rPr>
              <a:t>data</a:t>
            </a:r>
            <a:endParaRPr sz="18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6064605" y="5532516"/>
            <a:ext cx="1443189" cy="26016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007658" y="5973354"/>
            <a:ext cx="1423555" cy="65287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04345" y="5379491"/>
            <a:ext cx="3268345" cy="1302385"/>
          </a:xfrm>
          <a:custGeom>
            <a:avLst/>
            <a:gdLst/>
            <a:ahLst/>
            <a:cxnLst/>
            <a:rect l="l" t="t" r="r" b="b"/>
            <a:pathLst>
              <a:path w="3268345" h="1302384">
                <a:moveTo>
                  <a:pt x="0" y="0"/>
                </a:moveTo>
                <a:lnTo>
                  <a:pt x="3268121" y="0"/>
                </a:lnTo>
                <a:lnTo>
                  <a:pt x="3268121" y="1302090"/>
                </a:lnTo>
                <a:lnTo>
                  <a:pt x="0" y="1302090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7F7F7F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5195785" y="5408255"/>
            <a:ext cx="48196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600" spc="-55" dirty="0">
                <a:latin typeface="Arial"/>
                <a:cs typeface="Arial"/>
              </a:rPr>
              <a:t>N</a:t>
            </a:r>
            <a:r>
              <a:rPr sz="1600" spc="-50" dirty="0">
                <a:latin typeface="Arial"/>
                <a:cs typeface="Arial"/>
              </a:rPr>
              <a:t>e</a:t>
            </a:r>
            <a:r>
              <a:rPr sz="1600" spc="-70" dirty="0">
                <a:latin typeface="Arial"/>
                <a:cs typeface="Arial"/>
              </a:rPr>
              <a:t>e</a:t>
            </a:r>
            <a:r>
              <a:rPr sz="1600" spc="25" dirty="0">
                <a:latin typeface="Arial"/>
                <a:cs typeface="Arial"/>
              </a:rPr>
              <a:t>d</a:t>
            </a:r>
            <a:endParaRPr sz="16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48</a:t>
            </a:fld>
            <a:endParaRPr spc="-5" dirty="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49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319849"/>
            <a:ext cx="13208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O</a:t>
            </a:r>
            <a:r>
              <a:rPr spc="-85" dirty="0"/>
              <a:t>u</a:t>
            </a:r>
            <a:r>
              <a:rPr spc="-35" dirty="0"/>
              <a:t>tl</a:t>
            </a:r>
            <a:r>
              <a:rPr spc="-135" dirty="0"/>
              <a:t>i</a:t>
            </a:r>
            <a:r>
              <a:rPr spc="-75" dirty="0"/>
              <a:t>n</a:t>
            </a:r>
            <a:r>
              <a:rPr spc="-13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9205" y="1472501"/>
            <a:ext cx="6868159" cy="4394835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latin typeface="Arial"/>
                <a:cs typeface="Arial"/>
              </a:rPr>
              <a:t>Basic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experiment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latin typeface="Arial"/>
                <a:cs typeface="Arial"/>
              </a:rPr>
              <a:t>Currents, </a:t>
            </a:r>
            <a:r>
              <a:rPr sz="2200" spc="-35" dirty="0">
                <a:latin typeface="Arial"/>
                <a:cs typeface="Arial"/>
              </a:rPr>
              <a:t>charges, potentials </a:t>
            </a:r>
            <a:r>
              <a:rPr sz="2200" spc="-30" dirty="0">
                <a:latin typeface="Arial"/>
                <a:cs typeface="Arial"/>
              </a:rPr>
              <a:t>and </a:t>
            </a:r>
            <a:r>
              <a:rPr sz="2200" spc="-40" dirty="0">
                <a:latin typeface="Arial"/>
                <a:cs typeface="Arial"/>
              </a:rPr>
              <a:t>apparent</a:t>
            </a:r>
            <a:r>
              <a:rPr sz="2200" spc="185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resistivities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latin typeface="Arial"/>
                <a:cs typeface="Arial"/>
              </a:rPr>
              <a:t>Soundings, </a:t>
            </a:r>
            <a:r>
              <a:rPr sz="2200" spc="-50" dirty="0">
                <a:latin typeface="Arial"/>
                <a:cs typeface="Arial"/>
              </a:rPr>
              <a:t>profiles </a:t>
            </a:r>
            <a:r>
              <a:rPr sz="2200" spc="-30" dirty="0">
                <a:latin typeface="Arial"/>
                <a:cs typeface="Arial"/>
              </a:rPr>
              <a:t>and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70" dirty="0">
                <a:latin typeface="Arial"/>
                <a:cs typeface="Arial"/>
              </a:rPr>
              <a:t>arrays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5" dirty="0">
                <a:latin typeface="Arial"/>
                <a:cs typeface="Arial"/>
              </a:rPr>
              <a:t>Data, </a:t>
            </a:r>
            <a:r>
              <a:rPr sz="2200" spc="-25" dirty="0">
                <a:latin typeface="Arial"/>
                <a:cs typeface="Arial"/>
              </a:rPr>
              <a:t>pseudosections </a:t>
            </a:r>
            <a:r>
              <a:rPr sz="2200" spc="-30" dirty="0">
                <a:latin typeface="Arial"/>
                <a:cs typeface="Arial"/>
              </a:rPr>
              <a:t>and</a:t>
            </a:r>
            <a:r>
              <a:rPr sz="2200" spc="65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inversion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5" dirty="0">
                <a:latin typeface="Arial"/>
                <a:cs typeface="Arial"/>
              </a:rPr>
              <a:t>Sensitivity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75" dirty="0">
                <a:latin typeface="Arial"/>
                <a:cs typeface="Arial"/>
              </a:rPr>
              <a:t>Survey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Design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  <a:buFont typeface="Arial"/>
              <a:buChar char="•"/>
            </a:pPr>
            <a:endParaRPr sz="36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65" dirty="0">
                <a:latin typeface="Arial"/>
                <a:cs typeface="Arial"/>
              </a:rPr>
              <a:t>Case </a:t>
            </a:r>
            <a:r>
              <a:rPr sz="2200" spc="-40" dirty="0">
                <a:latin typeface="Arial"/>
                <a:cs typeface="Arial"/>
              </a:rPr>
              <a:t>History </a:t>
            </a:r>
            <a:r>
              <a:rPr sz="2200" spc="-125" dirty="0">
                <a:latin typeface="Arial"/>
                <a:cs typeface="Arial"/>
              </a:rPr>
              <a:t>– </a:t>
            </a:r>
            <a:r>
              <a:rPr sz="2200" dirty="0">
                <a:latin typeface="Arial"/>
                <a:cs typeface="Arial"/>
              </a:rPr>
              <a:t>Mt</a:t>
            </a:r>
            <a:r>
              <a:rPr sz="2200" spc="210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Isa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65" dirty="0">
                <a:latin typeface="Arial"/>
                <a:cs typeface="Arial"/>
              </a:rPr>
              <a:t>Case </a:t>
            </a:r>
            <a:r>
              <a:rPr sz="2200" spc="-40" dirty="0">
                <a:latin typeface="Arial"/>
                <a:cs typeface="Arial"/>
              </a:rPr>
              <a:t>History </a:t>
            </a:r>
            <a:r>
              <a:rPr sz="2200" spc="-125" dirty="0">
                <a:latin typeface="Arial"/>
                <a:cs typeface="Arial"/>
              </a:rPr>
              <a:t>– </a:t>
            </a:r>
            <a:r>
              <a:rPr sz="2200" spc="-60" dirty="0">
                <a:latin typeface="Arial"/>
                <a:cs typeface="Arial"/>
              </a:rPr>
              <a:t>Dam</a:t>
            </a:r>
            <a:r>
              <a:rPr sz="2200" spc="220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Monitoring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latin typeface="Arial"/>
                <a:cs typeface="Arial"/>
              </a:rPr>
              <a:t>Effects </a:t>
            </a:r>
            <a:r>
              <a:rPr sz="2200" spc="-25" dirty="0">
                <a:latin typeface="Arial"/>
                <a:cs typeface="Arial"/>
              </a:rPr>
              <a:t>of </a:t>
            </a:r>
            <a:r>
              <a:rPr sz="2200" spc="-15" dirty="0">
                <a:latin typeface="Arial"/>
                <a:cs typeface="Arial"/>
              </a:rPr>
              <a:t>background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resistivity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/>
          <p:nvPr/>
        </p:nvSpPr>
        <p:spPr>
          <a:xfrm>
            <a:off x="8484552" y="6435547"/>
            <a:ext cx="13589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5</a:t>
            </a:fld>
            <a:endParaRPr sz="1200">
              <a:latin typeface="Arial"/>
              <a:cs typeface="Arial"/>
            </a:endParaRPr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319849"/>
            <a:ext cx="13208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O</a:t>
            </a:r>
            <a:r>
              <a:rPr spc="-85" dirty="0"/>
              <a:t>u</a:t>
            </a:r>
            <a:r>
              <a:rPr spc="-35" dirty="0"/>
              <a:t>tl</a:t>
            </a:r>
            <a:r>
              <a:rPr spc="-135" dirty="0"/>
              <a:t>i</a:t>
            </a:r>
            <a:r>
              <a:rPr spc="-75" dirty="0"/>
              <a:t>n</a:t>
            </a:r>
            <a:r>
              <a:rPr spc="-13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9205" y="1472501"/>
            <a:ext cx="6868159" cy="39585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latin typeface="Arial"/>
                <a:cs typeface="Arial"/>
              </a:rPr>
              <a:t>Basic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experiment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latin typeface="Arial"/>
                <a:cs typeface="Arial"/>
              </a:rPr>
              <a:t>Currents, </a:t>
            </a:r>
            <a:r>
              <a:rPr sz="2200" spc="-35" dirty="0">
                <a:latin typeface="Arial"/>
                <a:cs typeface="Arial"/>
              </a:rPr>
              <a:t>charges, potentials </a:t>
            </a:r>
            <a:r>
              <a:rPr sz="2200" spc="-30" dirty="0">
                <a:latin typeface="Arial"/>
                <a:cs typeface="Arial"/>
              </a:rPr>
              <a:t>and </a:t>
            </a:r>
            <a:r>
              <a:rPr sz="2200" spc="-40" dirty="0">
                <a:latin typeface="Arial"/>
                <a:cs typeface="Arial"/>
              </a:rPr>
              <a:t>apparent</a:t>
            </a:r>
            <a:r>
              <a:rPr sz="2200" spc="185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resistivities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latin typeface="Arial"/>
                <a:cs typeface="Arial"/>
              </a:rPr>
              <a:t>Soundings, </a:t>
            </a:r>
            <a:r>
              <a:rPr sz="2200" spc="-50" dirty="0">
                <a:latin typeface="Arial"/>
                <a:cs typeface="Arial"/>
              </a:rPr>
              <a:t>profiles </a:t>
            </a:r>
            <a:r>
              <a:rPr sz="2200" spc="-30" dirty="0">
                <a:latin typeface="Arial"/>
                <a:cs typeface="Arial"/>
              </a:rPr>
              <a:t>and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70" dirty="0">
                <a:latin typeface="Arial"/>
                <a:cs typeface="Arial"/>
              </a:rPr>
              <a:t>arrays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5" dirty="0">
                <a:latin typeface="Arial"/>
                <a:cs typeface="Arial"/>
              </a:rPr>
              <a:t>Data, </a:t>
            </a:r>
            <a:r>
              <a:rPr sz="2200" spc="-25" dirty="0">
                <a:latin typeface="Arial"/>
                <a:cs typeface="Arial"/>
              </a:rPr>
              <a:t>pseudosections </a:t>
            </a:r>
            <a:r>
              <a:rPr sz="2200" spc="-30" dirty="0">
                <a:latin typeface="Arial"/>
                <a:cs typeface="Arial"/>
              </a:rPr>
              <a:t>and</a:t>
            </a:r>
            <a:r>
              <a:rPr sz="2200" spc="65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inversion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5" dirty="0">
                <a:latin typeface="Arial"/>
                <a:cs typeface="Arial"/>
              </a:rPr>
              <a:t>Sensitivity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75" dirty="0">
                <a:latin typeface="Arial"/>
                <a:cs typeface="Arial"/>
              </a:rPr>
              <a:t>Survey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Design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65" dirty="0">
                <a:latin typeface="Arial"/>
                <a:cs typeface="Arial"/>
              </a:rPr>
              <a:t>Case </a:t>
            </a:r>
            <a:r>
              <a:rPr sz="2200" spc="-40" dirty="0">
                <a:latin typeface="Arial"/>
                <a:cs typeface="Arial"/>
              </a:rPr>
              <a:t>History </a:t>
            </a:r>
            <a:r>
              <a:rPr sz="2200" spc="-125" dirty="0">
                <a:latin typeface="Arial"/>
                <a:cs typeface="Arial"/>
              </a:rPr>
              <a:t>– </a:t>
            </a:r>
            <a:r>
              <a:rPr sz="2200" dirty="0">
                <a:latin typeface="Arial"/>
                <a:cs typeface="Arial"/>
              </a:rPr>
              <a:t>Mt</a:t>
            </a:r>
            <a:r>
              <a:rPr sz="2200" spc="210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Isa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65" dirty="0">
                <a:latin typeface="Arial"/>
                <a:cs typeface="Arial"/>
              </a:rPr>
              <a:t>Case </a:t>
            </a:r>
            <a:r>
              <a:rPr sz="2200" spc="-40" dirty="0">
                <a:latin typeface="Arial"/>
                <a:cs typeface="Arial"/>
              </a:rPr>
              <a:t>History </a:t>
            </a:r>
            <a:r>
              <a:rPr sz="2200" spc="-125" dirty="0">
                <a:latin typeface="Arial"/>
                <a:cs typeface="Arial"/>
              </a:rPr>
              <a:t>– </a:t>
            </a:r>
            <a:r>
              <a:rPr sz="2200" spc="-60" dirty="0">
                <a:latin typeface="Arial"/>
                <a:cs typeface="Arial"/>
              </a:rPr>
              <a:t>Dam</a:t>
            </a:r>
            <a:r>
              <a:rPr sz="2200" spc="220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Monitoring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latin typeface="Arial"/>
                <a:cs typeface="Arial"/>
              </a:rPr>
              <a:t>Effects </a:t>
            </a:r>
            <a:r>
              <a:rPr sz="2200" spc="-25" dirty="0">
                <a:latin typeface="Arial"/>
                <a:cs typeface="Arial"/>
              </a:rPr>
              <a:t>of </a:t>
            </a:r>
            <a:r>
              <a:rPr sz="2200" spc="-15" dirty="0">
                <a:latin typeface="Arial"/>
                <a:cs typeface="Arial"/>
              </a:rPr>
              <a:t>background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resistivity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33825" y="319849"/>
            <a:ext cx="12776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5" dirty="0"/>
              <a:t>Mt.</a:t>
            </a:r>
            <a:r>
              <a:rPr spc="-70" dirty="0"/>
              <a:t> </a:t>
            </a:r>
            <a:r>
              <a:rPr spc="-130" dirty="0"/>
              <a:t>Isa</a:t>
            </a:r>
          </a:p>
        </p:txBody>
      </p:sp>
      <p:sp>
        <p:nvSpPr>
          <p:cNvPr id="3" name="object 3"/>
          <p:cNvSpPr/>
          <p:nvPr/>
        </p:nvSpPr>
        <p:spPr>
          <a:xfrm>
            <a:off x="4933987" y="2011387"/>
            <a:ext cx="3946245" cy="228900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6133998" y="1499413"/>
            <a:ext cx="15455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80" dirty="0">
                <a:latin typeface="Arial"/>
                <a:cs typeface="Arial"/>
              </a:rPr>
              <a:t>Seven</a:t>
            </a:r>
            <a:r>
              <a:rPr sz="2200" spc="-75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Steps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7789" y="1753323"/>
            <a:ext cx="3753853" cy="312821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35940" y="1061910"/>
            <a:ext cx="28676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Mt. </a:t>
            </a:r>
            <a:r>
              <a:rPr sz="2200" spc="-85" dirty="0">
                <a:latin typeface="Arial"/>
                <a:cs typeface="Arial"/>
              </a:rPr>
              <a:t>Isa (Cluny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200" spc="-35" dirty="0">
                <a:latin typeface="Arial"/>
                <a:cs typeface="Arial"/>
              </a:rPr>
              <a:t>prospect)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50</a:t>
            </a:fld>
            <a:endParaRPr spc="-5" dirty="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40187" y="335090"/>
            <a:ext cx="106362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35" dirty="0"/>
              <a:t>S</a:t>
            </a:r>
            <a:r>
              <a:rPr sz="3200" spc="-110" dirty="0"/>
              <a:t>e</a:t>
            </a:r>
            <a:r>
              <a:rPr sz="3200" spc="55" dirty="0"/>
              <a:t>t</a:t>
            </a:r>
            <a:r>
              <a:rPr sz="3200" spc="-75" dirty="0"/>
              <a:t>u</a:t>
            </a:r>
            <a:r>
              <a:rPr sz="3200" spc="55" dirty="0"/>
              <a:t>p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1061910"/>
            <a:ext cx="286766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5" dirty="0">
                <a:latin typeface="Arial"/>
                <a:cs typeface="Arial"/>
              </a:rPr>
              <a:t>Mt. </a:t>
            </a:r>
            <a:r>
              <a:rPr sz="2200" spc="-85" dirty="0">
                <a:latin typeface="Arial"/>
                <a:cs typeface="Arial"/>
              </a:rPr>
              <a:t>Isa (Cluny</a:t>
            </a:r>
            <a:r>
              <a:rPr sz="2200" spc="55" dirty="0">
                <a:latin typeface="Arial"/>
                <a:cs typeface="Arial"/>
              </a:rPr>
              <a:t> </a:t>
            </a:r>
            <a:r>
              <a:rPr sz="2200" spc="-35" dirty="0">
                <a:latin typeface="Arial"/>
                <a:cs typeface="Arial"/>
              </a:rPr>
              <a:t>prospect)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726940" y="1061910"/>
            <a:ext cx="1743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Arial"/>
                <a:cs typeface="Arial"/>
              </a:rPr>
              <a:t>Geologic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37789" y="1753323"/>
            <a:ext cx="3753853" cy="3128213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818303" y="1478445"/>
            <a:ext cx="3698392" cy="229473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688340" y="5062843"/>
            <a:ext cx="7472045" cy="1177290"/>
          </a:xfrm>
          <a:prstGeom prst="rect">
            <a:avLst/>
          </a:prstGeom>
        </p:spPr>
        <p:txBody>
          <a:bodyPr vert="horz" wrap="square" lIns="0" tIns="130810" rIns="0" bIns="0" rtlCol="0">
            <a:spAutoFit/>
          </a:bodyPr>
          <a:lstStyle/>
          <a:p>
            <a:pPr marL="69850">
              <a:lnSpc>
                <a:spcPct val="100000"/>
              </a:lnSpc>
              <a:spcBef>
                <a:spcPts val="1030"/>
              </a:spcBef>
            </a:pPr>
            <a:r>
              <a:rPr sz="2000" b="1" spc="-15" dirty="0">
                <a:latin typeface="Arial"/>
                <a:cs typeface="Arial"/>
              </a:rPr>
              <a:t>Question</a:t>
            </a:r>
            <a:endParaRPr sz="2000">
              <a:latin typeface="Arial"/>
              <a:cs typeface="Arial"/>
            </a:endParaRPr>
          </a:p>
          <a:p>
            <a:pPr marL="355600" marR="5080" indent="-342900">
              <a:lnSpc>
                <a:spcPct val="100000"/>
              </a:lnSpc>
              <a:spcBef>
                <a:spcPts val="935"/>
              </a:spcBef>
              <a:buChar char="•"/>
              <a:tabLst>
                <a:tab pos="354965" algn="l"/>
                <a:tab pos="355600" algn="l"/>
              </a:tabLst>
            </a:pPr>
            <a:r>
              <a:rPr sz="2000" spc="-55" dirty="0">
                <a:latin typeface="Arial"/>
                <a:cs typeface="Arial"/>
              </a:rPr>
              <a:t>Can </a:t>
            </a:r>
            <a:r>
              <a:rPr sz="2000" spc="-20" dirty="0">
                <a:latin typeface="Arial"/>
                <a:cs typeface="Arial"/>
              </a:rPr>
              <a:t>conductive </a:t>
            </a:r>
            <a:r>
              <a:rPr sz="2000" spc="-30" dirty="0">
                <a:latin typeface="Arial"/>
                <a:cs typeface="Arial"/>
              </a:rPr>
              <a:t>units, </a:t>
            </a:r>
            <a:r>
              <a:rPr sz="2000" spc="-15" dirty="0">
                <a:latin typeface="Arial"/>
                <a:cs typeface="Arial"/>
              </a:rPr>
              <a:t>which </a:t>
            </a:r>
            <a:r>
              <a:rPr sz="2000" spc="-10" dirty="0">
                <a:latin typeface="Arial"/>
                <a:cs typeface="Arial"/>
              </a:rPr>
              <a:t>would </a:t>
            </a:r>
            <a:r>
              <a:rPr sz="2000" spc="-20" dirty="0">
                <a:latin typeface="Arial"/>
                <a:cs typeface="Arial"/>
              </a:rPr>
              <a:t>be </a:t>
            </a:r>
            <a:r>
              <a:rPr sz="2000" spc="-30" dirty="0">
                <a:latin typeface="Arial"/>
                <a:cs typeface="Arial"/>
              </a:rPr>
              <a:t>potential </a:t>
            </a:r>
            <a:r>
              <a:rPr sz="2000" spc="-25" dirty="0">
                <a:latin typeface="Arial"/>
                <a:cs typeface="Arial"/>
              </a:rPr>
              <a:t>targets within </a:t>
            </a:r>
            <a:r>
              <a:rPr sz="2000" spc="-30" dirty="0">
                <a:latin typeface="Arial"/>
                <a:cs typeface="Arial"/>
              </a:rPr>
              <a:t>the  siltstones, </a:t>
            </a:r>
            <a:r>
              <a:rPr sz="2000" spc="-20" dirty="0">
                <a:latin typeface="Arial"/>
                <a:cs typeface="Arial"/>
              </a:rPr>
              <a:t>be </a:t>
            </a:r>
            <a:r>
              <a:rPr sz="2000" spc="-35" dirty="0">
                <a:latin typeface="Arial"/>
                <a:cs typeface="Arial"/>
              </a:rPr>
              <a:t>identified </a:t>
            </a:r>
            <a:r>
              <a:rPr sz="2000" spc="-10" dirty="0">
                <a:latin typeface="Arial"/>
                <a:cs typeface="Arial"/>
              </a:rPr>
              <a:t>with </a:t>
            </a:r>
            <a:r>
              <a:rPr sz="2000" spc="-55" dirty="0">
                <a:latin typeface="Arial"/>
                <a:cs typeface="Arial"/>
              </a:rPr>
              <a:t>DC</a:t>
            </a:r>
            <a:r>
              <a:rPr sz="2000" spc="40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data?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51</a:t>
            </a:fld>
            <a:endParaRPr spc="-5" dirty="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909144" y="4019862"/>
            <a:ext cx="3507625" cy="268795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904382" y="4015104"/>
            <a:ext cx="3517265" cy="2697480"/>
          </a:xfrm>
          <a:custGeom>
            <a:avLst/>
            <a:gdLst/>
            <a:ahLst/>
            <a:cxnLst/>
            <a:rect l="l" t="t" r="r" b="b"/>
            <a:pathLst>
              <a:path w="3517265" h="2697479">
                <a:moveTo>
                  <a:pt x="0" y="0"/>
                </a:moveTo>
                <a:lnTo>
                  <a:pt x="3517152" y="0"/>
                </a:lnTo>
                <a:lnTo>
                  <a:pt x="3517152" y="2697481"/>
                </a:lnTo>
                <a:lnTo>
                  <a:pt x="0" y="2697481"/>
                </a:lnTo>
                <a:lnTo>
                  <a:pt x="0" y="0"/>
                </a:lnTo>
                <a:close/>
              </a:path>
            </a:pathLst>
          </a:custGeom>
          <a:ln w="9525">
            <a:solidFill>
              <a:srgbClr val="A6A6A6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3670769" y="335090"/>
            <a:ext cx="180340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/>
              <a:t>Properties</a:t>
            </a:r>
            <a:endParaRPr sz="3200"/>
          </a:p>
        </p:txBody>
      </p:sp>
      <p:sp>
        <p:nvSpPr>
          <p:cNvPr id="5" name="object 5"/>
          <p:cNvSpPr txBox="1"/>
          <p:nvPr/>
        </p:nvSpPr>
        <p:spPr>
          <a:xfrm>
            <a:off x="987884" y="1097242"/>
            <a:ext cx="174371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35" dirty="0">
                <a:latin typeface="Arial"/>
                <a:cs typeface="Arial"/>
              </a:rPr>
              <a:t>Geologic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30" dirty="0">
                <a:latin typeface="Arial"/>
                <a:cs typeface="Arial"/>
              </a:rPr>
              <a:t>model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6261112" y="1451038"/>
            <a:ext cx="2255304" cy="379933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931831" y="1417878"/>
            <a:ext cx="3698392" cy="229473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6339852" y="1099959"/>
            <a:ext cx="1975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Surface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topography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52</a:t>
            </a:fld>
            <a:endParaRPr spc="-5" dirty="0"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961161"/>
            <a:ext cx="3554095" cy="8978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latin typeface="Arial"/>
                <a:cs typeface="Arial"/>
              </a:rPr>
              <a:t>Eight </a:t>
            </a:r>
            <a:r>
              <a:rPr sz="2200" spc="-65" dirty="0">
                <a:latin typeface="Arial"/>
                <a:cs typeface="Arial"/>
              </a:rPr>
              <a:t>survey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65" dirty="0">
                <a:latin typeface="Arial"/>
                <a:cs typeface="Arial"/>
              </a:rPr>
              <a:t>lines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10" dirty="0">
                <a:latin typeface="Arial"/>
                <a:cs typeface="Arial"/>
              </a:rPr>
              <a:t>Two </a:t>
            </a:r>
            <a:r>
              <a:rPr sz="2200" spc="-65" dirty="0">
                <a:latin typeface="Arial"/>
                <a:cs typeface="Arial"/>
              </a:rPr>
              <a:t>survey</a:t>
            </a:r>
            <a:r>
              <a:rPr sz="2200" spc="50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configurations.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9912" y="335090"/>
            <a:ext cx="29241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/>
              <a:t>Survey </a:t>
            </a:r>
            <a:r>
              <a:rPr sz="3200" spc="-45" dirty="0"/>
              <a:t>and</a:t>
            </a:r>
            <a:r>
              <a:rPr sz="3200" spc="20" dirty="0"/>
              <a:t> </a:t>
            </a:r>
            <a:r>
              <a:rPr sz="3200" spc="-80" dirty="0"/>
              <a:t>Data</a:t>
            </a:r>
            <a:endParaRPr sz="3200"/>
          </a:p>
        </p:txBody>
      </p:sp>
      <p:sp>
        <p:nvSpPr>
          <p:cNvPr id="4" name="object 4"/>
          <p:cNvSpPr/>
          <p:nvPr/>
        </p:nvSpPr>
        <p:spPr>
          <a:xfrm>
            <a:off x="4644809" y="2534255"/>
            <a:ext cx="3587283" cy="306605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447387" y="2390749"/>
            <a:ext cx="3966210" cy="3341370"/>
          </a:xfrm>
          <a:custGeom>
            <a:avLst/>
            <a:gdLst/>
            <a:ahLst/>
            <a:cxnLst/>
            <a:rect l="l" t="t" r="r" b="b"/>
            <a:pathLst>
              <a:path w="3966209" h="3341370">
                <a:moveTo>
                  <a:pt x="0" y="0"/>
                </a:moveTo>
                <a:lnTo>
                  <a:pt x="3965972" y="0"/>
                </a:lnTo>
                <a:lnTo>
                  <a:pt x="3965972" y="3341321"/>
                </a:lnTo>
                <a:lnTo>
                  <a:pt x="0" y="334132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A50021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5237086" y="5581820"/>
            <a:ext cx="648970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050" spc="-25" dirty="0">
                <a:latin typeface="Arial"/>
                <a:cs typeface="Arial"/>
              </a:rPr>
              <a:t>Easting</a:t>
            </a:r>
            <a:r>
              <a:rPr sz="1050" spc="-70" dirty="0">
                <a:latin typeface="Arial"/>
                <a:cs typeface="Arial"/>
              </a:rPr>
              <a:t> (m)</a:t>
            </a:r>
            <a:endParaRPr sz="1050">
              <a:latin typeface="Arial"/>
              <a:cs typeface="Arial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6809282" y="5577016"/>
            <a:ext cx="648970" cy="187960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14"/>
              </a:spcBef>
            </a:pPr>
            <a:r>
              <a:rPr sz="1050" spc="-25" dirty="0">
                <a:latin typeface="Arial"/>
                <a:cs typeface="Arial"/>
              </a:rPr>
              <a:t>Easting</a:t>
            </a:r>
            <a:r>
              <a:rPr sz="1050" spc="-70" dirty="0">
                <a:latin typeface="Arial"/>
                <a:cs typeface="Arial"/>
              </a:rPr>
              <a:t> (m)</a:t>
            </a:r>
            <a:endParaRPr sz="105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7883435" y="3049155"/>
            <a:ext cx="4133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m</a:t>
            </a:r>
            <a:r>
              <a:rPr sz="1200" spc="-30" dirty="0">
                <a:latin typeface="Arial"/>
                <a:cs typeface="Arial"/>
              </a:rPr>
              <a:t>S</a:t>
            </a:r>
            <a:r>
              <a:rPr sz="1200" spc="30" dirty="0">
                <a:latin typeface="Arial"/>
                <a:cs typeface="Arial"/>
              </a:rPr>
              <a:t>/m</a:t>
            </a:r>
            <a:endParaRPr sz="12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4557496" y="1871572"/>
            <a:ext cx="1499330" cy="328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6370611" y="1211414"/>
            <a:ext cx="1946910" cy="103314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800" spc="-45" dirty="0">
                <a:latin typeface="Arial"/>
                <a:cs typeface="Arial"/>
              </a:rPr>
              <a:t>Data </a:t>
            </a:r>
            <a:r>
              <a:rPr sz="1800" spc="-25" dirty="0">
                <a:latin typeface="Arial"/>
                <a:cs typeface="Arial"/>
              </a:rPr>
              <a:t>set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#1:</a:t>
            </a:r>
            <a:endParaRPr sz="1800">
              <a:latin typeface="Arial"/>
              <a:cs typeface="Arial"/>
            </a:endParaRPr>
          </a:p>
          <a:p>
            <a:pPr marL="40640" marR="5080">
              <a:lnSpc>
                <a:spcPct val="100000"/>
              </a:lnSpc>
              <a:spcBef>
                <a:spcPts val="725"/>
              </a:spcBef>
            </a:pPr>
            <a:r>
              <a:rPr sz="1800" spc="-30" dirty="0">
                <a:latin typeface="Arial"/>
                <a:cs typeface="Arial"/>
              </a:rPr>
              <a:t>Apparent </a:t>
            </a:r>
            <a:r>
              <a:rPr sz="1800" spc="-55" dirty="0">
                <a:latin typeface="Arial"/>
                <a:cs typeface="Arial"/>
              </a:rPr>
              <a:t>resistivity,  </a:t>
            </a:r>
            <a:r>
              <a:rPr sz="1800" spc="-30" dirty="0">
                <a:latin typeface="Arial"/>
                <a:cs typeface="Arial"/>
              </a:rPr>
              <a:t>pole </a:t>
            </a:r>
            <a:r>
              <a:rPr sz="1800" spc="65" dirty="0">
                <a:latin typeface="Arial"/>
                <a:cs typeface="Arial"/>
              </a:rPr>
              <a:t>-</a:t>
            </a:r>
            <a:r>
              <a:rPr sz="1800" spc="1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dipole.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1044270" y="2637520"/>
            <a:ext cx="2050275" cy="3453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998228" y="2203958"/>
            <a:ext cx="1975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Surface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topography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53</a:t>
            </a:fld>
            <a:endParaRPr spc="-5" dirty="0"/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961161"/>
            <a:ext cx="3554729" cy="8978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89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latin typeface="Arial"/>
                <a:cs typeface="Arial"/>
              </a:rPr>
              <a:t>Eight </a:t>
            </a:r>
            <a:r>
              <a:rPr sz="2200" spc="-65" dirty="0">
                <a:latin typeface="Arial"/>
                <a:cs typeface="Arial"/>
              </a:rPr>
              <a:t>survey</a:t>
            </a:r>
            <a:r>
              <a:rPr sz="2200" spc="30" dirty="0">
                <a:latin typeface="Arial"/>
                <a:cs typeface="Arial"/>
              </a:rPr>
              <a:t> </a:t>
            </a:r>
            <a:r>
              <a:rPr sz="2200" spc="-65" dirty="0">
                <a:latin typeface="Arial"/>
                <a:cs typeface="Arial"/>
              </a:rPr>
              <a:t>lines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110" dirty="0">
                <a:latin typeface="Arial"/>
                <a:cs typeface="Arial"/>
              </a:rPr>
              <a:t>Two </a:t>
            </a:r>
            <a:r>
              <a:rPr sz="2200" spc="-65" dirty="0">
                <a:latin typeface="Arial"/>
                <a:cs typeface="Arial"/>
              </a:rPr>
              <a:t>survey</a:t>
            </a:r>
            <a:r>
              <a:rPr sz="2200" spc="60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configurations.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109912" y="335090"/>
            <a:ext cx="292417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100" dirty="0"/>
              <a:t>Survey </a:t>
            </a:r>
            <a:r>
              <a:rPr sz="3200" spc="-45" dirty="0"/>
              <a:t>and</a:t>
            </a:r>
            <a:r>
              <a:rPr sz="3200" spc="20" dirty="0"/>
              <a:t> </a:t>
            </a:r>
            <a:r>
              <a:rPr sz="3200" spc="-80" dirty="0"/>
              <a:t>Data</a:t>
            </a:r>
            <a:endParaRPr sz="3200"/>
          </a:p>
        </p:txBody>
      </p:sp>
      <p:sp>
        <p:nvSpPr>
          <p:cNvPr id="4" name="object 4"/>
          <p:cNvSpPr txBox="1"/>
          <p:nvPr/>
        </p:nvSpPr>
        <p:spPr>
          <a:xfrm>
            <a:off x="5236540" y="3066250"/>
            <a:ext cx="3046730" cy="269176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algn="r">
              <a:lnSpc>
                <a:spcPts val="1400"/>
              </a:lnSpc>
            </a:pPr>
            <a:r>
              <a:rPr sz="1200" spc="-25" dirty="0">
                <a:latin typeface="Arial"/>
                <a:cs typeface="Arial"/>
              </a:rPr>
              <a:t>m</a:t>
            </a:r>
            <a:r>
              <a:rPr sz="1200" spc="-30" dirty="0">
                <a:latin typeface="Arial"/>
                <a:cs typeface="Arial"/>
              </a:rPr>
              <a:t>S</a:t>
            </a:r>
            <a:r>
              <a:rPr sz="1200" spc="30" dirty="0">
                <a:latin typeface="Arial"/>
                <a:cs typeface="Arial"/>
              </a:rPr>
              <a:t>/m</a:t>
            </a:r>
            <a:endParaRPr sz="12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</a:pPr>
            <a:endParaRPr sz="14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805"/>
              </a:spcBef>
              <a:tabLst>
                <a:tab pos="1571625" algn="l"/>
              </a:tabLst>
            </a:pPr>
            <a:r>
              <a:rPr sz="1050" spc="-25" dirty="0">
                <a:latin typeface="Arial"/>
                <a:cs typeface="Arial"/>
              </a:rPr>
              <a:t>Easting</a:t>
            </a:r>
            <a:r>
              <a:rPr sz="1050" spc="-10" dirty="0">
                <a:latin typeface="Arial"/>
                <a:cs typeface="Arial"/>
              </a:rPr>
              <a:t> </a:t>
            </a:r>
            <a:r>
              <a:rPr sz="1050" spc="-70" dirty="0">
                <a:latin typeface="Arial"/>
                <a:cs typeface="Arial"/>
              </a:rPr>
              <a:t>(m)	</a:t>
            </a:r>
            <a:r>
              <a:rPr sz="1575" spc="-37" baseline="2645" dirty="0">
                <a:latin typeface="Arial"/>
                <a:cs typeface="Arial"/>
              </a:rPr>
              <a:t>Easting</a:t>
            </a:r>
            <a:r>
              <a:rPr sz="1575" spc="-15" baseline="2645" dirty="0">
                <a:latin typeface="Arial"/>
                <a:cs typeface="Arial"/>
              </a:rPr>
              <a:t> </a:t>
            </a:r>
            <a:r>
              <a:rPr sz="1575" spc="-104" baseline="2645" dirty="0">
                <a:latin typeface="Arial"/>
                <a:cs typeface="Arial"/>
              </a:rPr>
              <a:t>(m)</a:t>
            </a:r>
            <a:endParaRPr sz="1575" baseline="2645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4645584" y="2566668"/>
            <a:ext cx="3587283" cy="2997660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448162" y="2397328"/>
            <a:ext cx="3966210" cy="3342640"/>
          </a:xfrm>
          <a:custGeom>
            <a:avLst/>
            <a:gdLst/>
            <a:ahLst/>
            <a:cxnLst/>
            <a:rect l="l" t="t" r="r" b="b"/>
            <a:pathLst>
              <a:path w="3966209" h="3342640">
                <a:moveTo>
                  <a:pt x="0" y="0"/>
                </a:moveTo>
                <a:lnTo>
                  <a:pt x="3965972" y="0"/>
                </a:lnTo>
                <a:lnTo>
                  <a:pt x="3965972" y="3342081"/>
                </a:lnTo>
                <a:lnTo>
                  <a:pt x="0" y="3342081"/>
                </a:lnTo>
                <a:lnTo>
                  <a:pt x="0" y="0"/>
                </a:lnTo>
                <a:close/>
              </a:path>
            </a:pathLst>
          </a:custGeom>
          <a:ln w="28575">
            <a:solidFill>
              <a:srgbClr val="0000CC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206885" y="5574787"/>
            <a:ext cx="5562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Easting</a:t>
            </a:r>
            <a:r>
              <a:rPr sz="900" spc="-60" dirty="0">
                <a:latin typeface="Arial"/>
                <a:cs typeface="Arial"/>
              </a:rPr>
              <a:t> (m)</a:t>
            </a:r>
            <a:endParaRPr sz="9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6813054" y="5570023"/>
            <a:ext cx="556260" cy="162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900" spc="-25" dirty="0">
                <a:latin typeface="Arial"/>
                <a:cs typeface="Arial"/>
              </a:rPr>
              <a:t>Easting</a:t>
            </a:r>
            <a:r>
              <a:rPr sz="900" spc="-60" dirty="0">
                <a:latin typeface="Arial"/>
                <a:cs typeface="Arial"/>
              </a:rPr>
              <a:t> (m)</a:t>
            </a:r>
            <a:endParaRPr sz="9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7867116" y="3037243"/>
            <a:ext cx="413384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>
              <a:lnSpc>
                <a:spcPct val="100000"/>
              </a:lnSpc>
              <a:spcBef>
                <a:spcPts val="100"/>
              </a:spcBef>
            </a:pPr>
            <a:r>
              <a:rPr sz="1200" spc="-25" dirty="0">
                <a:latin typeface="Arial"/>
                <a:cs typeface="Arial"/>
              </a:rPr>
              <a:t>m</a:t>
            </a:r>
            <a:r>
              <a:rPr sz="1200" spc="-30" dirty="0">
                <a:latin typeface="Arial"/>
                <a:cs typeface="Arial"/>
              </a:rPr>
              <a:t>S</a:t>
            </a:r>
            <a:r>
              <a:rPr sz="1200" spc="30" dirty="0">
                <a:latin typeface="Arial"/>
                <a:cs typeface="Arial"/>
              </a:rPr>
              <a:t>/m</a:t>
            </a:r>
            <a:endParaRPr sz="12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4445234" y="1874138"/>
            <a:ext cx="1499330" cy="32838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370611" y="1211414"/>
            <a:ext cx="1947545" cy="1033144"/>
          </a:xfrm>
          <a:prstGeom prst="rect">
            <a:avLst/>
          </a:prstGeom>
        </p:spPr>
        <p:txBody>
          <a:bodyPr vert="horz" wrap="square" lIns="0" tIns="10413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819"/>
              </a:spcBef>
            </a:pPr>
            <a:r>
              <a:rPr sz="1800" spc="-45" dirty="0">
                <a:latin typeface="Arial"/>
                <a:cs typeface="Arial"/>
              </a:rPr>
              <a:t>Data </a:t>
            </a:r>
            <a:r>
              <a:rPr sz="1800" spc="-25" dirty="0">
                <a:latin typeface="Arial"/>
                <a:cs typeface="Arial"/>
              </a:rPr>
              <a:t>set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#2:</a:t>
            </a:r>
            <a:endParaRPr sz="1800">
              <a:latin typeface="Arial"/>
              <a:cs typeface="Arial"/>
            </a:endParaRPr>
          </a:p>
          <a:p>
            <a:pPr marL="40640" marR="5080">
              <a:lnSpc>
                <a:spcPct val="100000"/>
              </a:lnSpc>
              <a:spcBef>
                <a:spcPts val="725"/>
              </a:spcBef>
            </a:pPr>
            <a:r>
              <a:rPr sz="1800" spc="-30" dirty="0">
                <a:latin typeface="Arial"/>
                <a:cs typeface="Arial"/>
              </a:rPr>
              <a:t>Apparent </a:t>
            </a:r>
            <a:r>
              <a:rPr sz="1800" spc="-55" dirty="0">
                <a:latin typeface="Arial"/>
                <a:cs typeface="Arial"/>
              </a:rPr>
              <a:t>resistivity,  </a:t>
            </a:r>
            <a:r>
              <a:rPr sz="1800" spc="-25" dirty="0">
                <a:latin typeface="Arial"/>
                <a:cs typeface="Arial"/>
              </a:rPr>
              <a:t>dipole </a:t>
            </a:r>
            <a:r>
              <a:rPr sz="1800" spc="65" dirty="0">
                <a:latin typeface="Arial"/>
                <a:cs typeface="Arial"/>
              </a:rPr>
              <a:t>-</a:t>
            </a:r>
            <a:r>
              <a:rPr sz="1800" spc="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pole</a:t>
            </a:r>
            <a:endParaRPr sz="180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1044270" y="2637520"/>
            <a:ext cx="2050275" cy="345393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998228" y="2203958"/>
            <a:ext cx="197548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5" dirty="0">
                <a:latin typeface="Arial"/>
                <a:cs typeface="Arial"/>
              </a:rPr>
              <a:t>Surface</a:t>
            </a:r>
            <a:r>
              <a:rPr sz="1800" spc="-25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topography</a:t>
            </a:r>
            <a:endParaRPr sz="1800">
              <a:latin typeface="Arial"/>
              <a:cs typeface="Arial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54</a:t>
            </a:fld>
            <a:endParaRPr spc="-5" dirty="0"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2005177" y="335090"/>
            <a:ext cx="5135245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65" dirty="0"/>
              <a:t>Processing </a:t>
            </a:r>
            <a:r>
              <a:rPr sz="3200" spc="-45" dirty="0"/>
              <a:t>and</a:t>
            </a:r>
            <a:r>
              <a:rPr sz="3200" spc="-10" dirty="0"/>
              <a:t> </a:t>
            </a:r>
            <a:r>
              <a:rPr sz="3200" spc="-50" dirty="0"/>
              <a:t>interpretation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467545" y="2348877"/>
            <a:ext cx="3839171" cy="263942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546284" y="1873593"/>
            <a:ext cx="193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3D </a:t>
            </a:r>
            <a:r>
              <a:rPr sz="1800" spc="-45" dirty="0">
                <a:latin typeface="Arial"/>
                <a:cs typeface="Arial"/>
              </a:rPr>
              <a:t>resistivity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4866766" y="1844941"/>
            <a:ext cx="100584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60" dirty="0">
                <a:latin typeface="Arial"/>
                <a:cs typeface="Arial"/>
              </a:rPr>
              <a:t>A</a:t>
            </a:r>
            <a:r>
              <a:rPr sz="1800" spc="-55" dirty="0">
                <a:latin typeface="Arial"/>
                <a:cs typeface="Arial"/>
              </a:rPr>
              <a:t>n</a:t>
            </a:r>
            <a:r>
              <a:rPr sz="1800" spc="-65" dirty="0">
                <a:latin typeface="Arial"/>
                <a:cs typeface="Arial"/>
              </a:rPr>
              <a:t>i</a:t>
            </a:r>
            <a:r>
              <a:rPr sz="1800" spc="-5" dirty="0">
                <a:latin typeface="Arial"/>
                <a:cs typeface="Arial"/>
              </a:rPr>
              <a:t>m</a:t>
            </a:r>
            <a:r>
              <a:rPr sz="1800" spc="-25" dirty="0">
                <a:latin typeface="Arial"/>
                <a:cs typeface="Arial"/>
              </a:rPr>
              <a:t>a</a:t>
            </a:r>
            <a:r>
              <a:rPr sz="1800" spc="-10" dirty="0">
                <a:latin typeface="Arial"/>
                <a:cs typeface="Arial"/>
              </a:rPr>
              <a:t>t</a:t>
            </a:r>
            <a:r>
              <a:rPr sz="1800" spc="-65" dirty="0">
                <a:latin typeface="Arial"/>
                <a:cs typeface="Arial"/>
              </a:rPr>
              <a:t>i</a:t>
            </a:r>
            <a:r>
              <a:rPr sz="1800" spc="-10" dirty="0">
                <a:latin typeface="Arial"/>
                <a:cs typeface="Arial"/>
              </a:rPr>
              <a:t>o</a:t>
            </a:r>
            <a:r>
              <a:rPr sz="1800" spc="-35" dirty="0">
                <a:latin typeface="Arial"/>
                <a:cs typeface="Arial"/>
              </a:rPr>
              <a:t>n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4788027" y="2186724"/>
            <a:ext cx="3870998" cy="25199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55</a:t>
            </a:fld>
            <a:endParaRPr spc="-5" dirty="0"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67912" y="319849"/>
            <a:ext cx="18078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5" dirty="0"/>
              <a:t>Synthesis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952779"/>
            <a:ext cx="6023610" cy="906144"/>
          </a:xfrm>
          <a:prstGeom prst="rect">
            <a:avLst/>
          </a:prstGeom>
        </p:spPr>
        <p:txBody>
          <a:bodyPr vert="horz" wrap="square" lIns="0" tIns="1174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5" dirty="0">
                <a:latin typeface="Arial"/>
                <a:cs typeface="Arial"/>
              </a:rPr>
              <a:t>Identified </a:t>
            </a:r>
            <a:r>
              <a:rPr sz="2200" spc="-85" dirty="0">
                <a:latin typeface="Arial"/>
                <a:cs typeface="Arial"/>
              </a:rPr>
              <a:t>a </a:t>
            </a:r>
            <a:r>
              <a:rPr sz="2200" spc="-45" dirty="0">
                <a:latin typeface="Arial"/>
                <a:cs typeface="Arial"/>
              </a:rPr>
              <a:t>major </a:t>
            </a:r>
            <a:r>
              <a:rPr sz="2200" dirty="0">
                <a:latin typeface="Arial"/>
                <a:cs typeface="Arial"/>
              </a:rPr>
              <a:t>conductor </a:t>
            </a:r>
            <a:r>
              <a:rPr sz="2200" dirty="0">
                <a:latin typeface="Wingdings"/>
                <a:cs typeface="Wingdings"/>
              </a:rPr>
              <a:t></a:t>
            </a:r>
            <a:r>
              <a:rPr sz="2200" dirty="0">
                <a:latin typeface="Times New Roman"/>
                <a:cs typeface="Times New Roman"/>
              </a:rPr>
              <a:t> </a:t>
            </a:r>
            <a:r>
              <a:rPr sz="2200" spc="-20" dirty="0">
                <a:latin typeface="Arial"/>
                <a:cs typeface="Arial"/>
              </a:rPr>
              <a:t>black </a:t>
            </a:r>
            <a:r>
              <a:rPr sz="2200" spc="-65" dirty="0">
                <a:latin typeface="Arial"/>
                <a:cs typeface="Arial"/>
              </a:rPr>
              <a:t>shale</a:t>
            </a:r>
            <a:r>
              <a:rPr sz="2200" spc="215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unit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8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latin typeface="Arial"/>
                <a:cs typeface="Arial"/>
              </a:rPr>
              <a:t>Some </a:t>
            </a:r>
            <a:r>
              <a:rPr sz="2200" spc="-35" dirty="0">
                <a:latin typeface="Arial"/>
                <a:cs typeface="Arial"/>
              </a:rPr>
              <a:t>indication </a:t>
            </a:r>
            <a:r>
              <a:rPr sz="2200" spc="-25" dirty="0">
                <a:latin typeface="Arial"/>
                <a:cs typeface="Arial"/>
              </a:rPr>
              <a:t>of </a:t>
            </a:r>
            <a:r>
              <a:rPr sz="2200" spc="-85" dirty="0">
                <a:latin typeface="Arial"/>
                <a:cs typeface="Arial"/>
              </a:rPr>
              <a:t>a </a:t>
            </a:r>
            <a:r>
              <a:rPr sz="2200" spc="-35" dirty="0">
                <a:latin typeface="Arial"/>
                <a:cs typeface="Arial"/>
              </a:rPr>
              <a:t>moderate</a:t>
            </a:r>
            <a:r>
              <a:rPr sz="2200" spc="185" dirty="0">
                <a:latin typeface="Arial"/>
                <a:cs typeface="Arial"/>
              </a:rPr>
              <a:t> </a:t>
            </a:r>
            <a:r>
              <a:rPr sz="2200" dirty="0">
                <a:latin typeface="Arial"/>
                <a:cs typeface="Arial"/>
              </a:rPr>
              <a:t>conductor</a:t>
            </a:r>
            <a:endParaRPr sz="22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4846408" y="2358491"/>
            <a:ext cx="3362172" cy="208612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81693" y="2085657"/>
            <a:ext cx="19310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40" dirty="0">
                <a:latin typeface="Arial"/>
                <a:cs typeface="Arial"/>
              </a:rPr>
              <a:t>3D </a:t>
            </a:r>
            <a:r>
              <a:rPr sz="1800" spc="-45" dirty="0">
                <a:latin typeface="Arial"/>
                <a:cs typeface="Arial"/>
              </a:rPr>
              <a:t>resistivity</a:t>
            </a:r>
            <a:r>
              <a:rPr sz="1800" spc="-2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model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4920119" y="2067865"/>
            <a:ext cx="167195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5" dirty="0">
                <a:latin typeface="Arial"/>
                <a:cs typeface="Arial"/>
              </a:rPr>
              <a:t>Geologic</a:t>
            </a:r>
            <a:r>
              <a:rPr sz="1800" spc="-30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section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4694656" y="4821346"/>
            <a:ext cx="3531368" cy="193959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792886" y="2337015"/>
            <a:ext cx="2994596" cy="4520984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631844" y="5778458"/>
            <a:ext cx="941069" cy="90805"/>
          </a:xfrm>
          <a:custGeom>
            <a:avLst/>
            <a:gdLst/>
            <a:ahLst/>
            <a:cxnLst/>
            <a:rect l="l" t="t" r="r" b="b"/>
            <a:pathLst>
              <a:path w="941070" h="90804">
                <a:moveTo>
                  <a:pt x="74371" y="14131"/>
                </a:moveTo>
                <a:lnTo>
                  <a:pt x="0" y="55671"/>
                </a:lnTo>
                <a:lnTo>
                  <a:pt x="77863" y="90251"/>
                </a:lnTo>
                <a:lnTo>
                  <a:pt x="76695" y="64877"/>
                </a:lnTo>
                <a:lnTo>
                  <a:pt x="631660" y="39504"/>
                </a:lnTo>
                <a:lnTo>
                  <a:pt x="75539" y="39504"/>
                </a:lnTo>
                <a:lnTo>
                  <a:pt x="74371" y="14131"/>
                </a:lnTo>
                <a:close/>
              </a:path>
              <a:path w="941070" h="90804">
                <a:moveTo>
                  <a:pt x="939571" y="0"/>
                </a:moveTo>
                <a:lnTo>
                  <a:pt x="75539" y="39504"/>
                </a:lnTo>
                <a:lnTo>
                  <a:pt x="631660" y="39504"/>
                </a:lnTo>
                <a:lnTo>
                  <a:pt x="940739" y="25373"/>
                </a:lnTo>
                <a:lnTo>
                  <a:pt x="93957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650740" y="4582884"/>
            <a:ext cx="1765935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Resistivity</a:t>
            </a:r>
            <a:r>
              <a:rPr sz="1800" spc="-35" dirty="0">
                <a:latin typeface="Arial"/>
                <a:cs typeface="Arial"/>
              </a:rPr>
              <a:t> </a:t>
            </a:r>
            <a:r>
              <a:rPr sz="1800" spc="-25" dirty="0">
                <a:latin typeface="Arial"/>
                <a:cs typeface="Arial"/>
              </a:rPr>
              <a:t>section</a:t>
            </a:r>
            <a:endParaRPr sz="1800">
              <a:latin typeface="Arial"/>
              <a:cs typeface="Arial"/>
            </a:endParaRPr>
          </a:p>
        </p:txBody>
      </p:sp>
      <p:sp>
        <p:nvSpPr>
          <p:cNvPr id="11" name="object 1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56</a:t>
            </a:fld>
            <a:endParaRPr spc="-5" dirty="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1712112" y="542277"/>
            <a:ext cx="5720715" cy="1491615"/>
          </a:xfrm>
          <a:prstGeom prst="rect">
            <a:avLst/>
          </a:prstGeom>
        </p:spPr>
        <p:txBody>
          <a:bodyPr vert="horz" wrap="square" lIns="0" tIns="8890" rIns="0" bIns="0" rtlCol="0">
            <a:spAutoFit/>
          </a:bodyPr>
          <a:lstStyle/>
          <a:p>
            <a:pPr marL="12700" marR="5080" indent="1673225">
              <a:lnSpc>
                <a:spcPct val="100699"/>
              </a:lnSpc>
              <a:spcBef>
                <a:spcPts val="70"/>
              </a:spcBef>
            </a:pPr>
            <a:r>
              <a:rPr sz="3200" spc="-95" dirty="0">
                <a:latin typeface="Arial"/>
                <a:cs typeface="Arial"/>
              </a:rPr>
              <a:t>Case </a:t>
            </a:r>
            <a:r>
              <a:rPr sz="3200" spc="-50" dirty="0">
                <a:latin typeface="Arial"/>
                <a:cs typeface="Arial"/>
              </a:rPr>
              <a:t>History:  </a:t>
            </a:r>
            <a:r>
              <a:rPr sz="3200" spc="-45" dirty="0">
                <a:latin typeface="Arial"/>
                <a:cs typeface="Arial"/>
              </a:rPr>
              <a:t>Monitoring </a:t>
            </a:r>
            <a:r>
              <a:rPr sz="3200" spc="-95" dirty="0">
                <a:latin typeface="Arial"/>
                <a:cs typeface="Arial"/>
              </a:rPr>
              <a:t>an </a:t>
            </a:r>
            <a:r>
              <a:rPr sz="3200" spc="-40" dirty="0">
                <a:latin typeface="Arial"/>
                <a:cs typeface="Arial"/>
              </a:rPr>
              <a:t>embankment</a:t>
            </a:r>
            <a:r>
              <a:rPr sz="3200" spc="55" dirty="0">
                <a:latin typeface="Arial"/>
                <a:cs typeface="Arial"/>
              </a:rPr>
              <a:t> </a:t>
            </a:r>
            <a:r>
              <a:rPr sz="3200" spc="-25" dirty="0">
                <a:latin typeface="Arial"/>
                <a:cs typeface="Arial"/>
              </a:rPr>
              <a:t>dam</a:t>
            </a:r>
            <a:endParaRPr sz="3200">
              <a:latin typeface="Arial"/>
              <a:cs typeface="Arial"/>
            </a:endParaRPr>
          </a:p>
          <a:p>
            <a:pPr marL="1173480">
              <a:lnSpc>
                <a:spcPts val="3835"/>
              </a:lnSpc>
            </a:pPr>
            <a:r>
              <a:rPr sz="3200" spc="-90" dirty="0">
                <a:latin typeface="Arial"/>
                <a:cs typeface="Arial"/>
              </a:rPr>
              <a:t>Rhone </a:t>
            </a:r>
            <a:r>
              <a:rPr sz="3200" spc="-130" dirty="0">
                <a:latin typeface="Arial"/>
                <a:cs typeface="Arial"/>
              </a:rPr>
              <a:t>river,</a:t>
            </a:r>
            <a:r>
              <a:rPr sz="3200" spc="65" dirty="0">
                <a:latin typeface="Arial"/>
                <a:cs typeface="Arial"/>
              </a:rPr>
              <a:t> </a:t>
            </a:r>
            <a:r>
              <a:rPr sz="3200" spc="-95" dirty="0">
                <a:latin typeface="Arial"/>
                <a:cs typeface="Arial"/>
              </a:rPr>
              <a:t>France</a:t>
            </a:r>
            <a:endParaRPr sz="3200">
              <a:latin typeface="Arial"/>
              <a:cs typeface="Arial"/>
            </a:endParaRPr>
          </a:p>
        </p:txBody>
      </p:sp>
      <p:sp>
        <p:nvSpPr>
          <p:cNvPr id="3" name="object 3"/>
          <p:cNvSpPr txBox="1"/>
          <p:nvPr/>
        </p:nvSpPr>
        <p:spPr>
          <a:xfrm>
            <a:off x="2751924" y="2434602"/>
            <a:ext cx="3639185" cy="4521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800" spc="-75" dirty="0">
                <a:latin typeface="Arial"/>
                <a:cs typeface="Arial"/>
              </a:rPr>
              <a:t>Boleve </a:t>
            </a:r>
            <a:r>
              <a:rPr sz="2800" spc="-40" dirty="0">
                <a:latin typeface="Arial"/>
                <a:cs typeface="Arial"/>
              </a:rPr>
              <a:t>and </a:t>
            </a:r>
            <a:r>
              <a:rPr sz="2800" spc="-90" dirty="0">
                <a:latin typeface="Arial"/>
                <a:cs typeface="Arial"/>
              </a:rPr>
              <a:t>Revil.,</a:t>
            </a:r>
            <a:r>
              <a:rPr sz="2800" spc="65" dirty="0">
                <a:latin typeface="Arial"/>
                <a:cs typeface="Arial"/>
              </a:rPr>
              <a:t> </a:t>
            </a:r>
            <a:r>
              <a:rPr sz="2800" dirty="0">
                <a:latin typeface="Arial"/>
                <a:cs typeface="Arial"/>
              </a:rPr>
              <a:t>2009</a:t>
            </a:r>
            <a:endParaRPr sz="2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1136987" y="3281186"/>
            <a:ext cx="6870026" cy="337200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57</a:t>
            </a:fld>
            <a:endParaRPr spc="-5" dirty="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788223" y="319849"/>
            <a:ext cx="55689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Physics </a:t>
            </a:r>
            <a:r>
              <a:rPr spc="-35" dirty="0"/>
              <a:t>of </a:t>
            </a:r>
            <a:r>
              <a:rPr spc="-65" dirty="0"/>
              <a:t>streaming</a:t>
            </a:r>
            <a:r>
              <a:rPr spc="100" dirty="0"/>
              <a:t> </a:t>
            </a:r>
            <a:r>
              <a:rPr spc="-50" dirty="0"/>
              <a:t>potential</a:t>
            </a:r>
          </a:p>
        </p:txBody>
      </p:sp>
      <p:sp>
        <p:nvSpPr>
          <p:cNvPr id="3" name="object 3"/>
          <p:cNvSpPr/>
          <p:nvPr/>
        </p:nvSpPr>
        <p:spPr>
          <a:xfrm>
            <a:off x="727555" y="1455800"/>
            <a:ext cx="5031070" cy="25786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/>
          <p:nvPr/>
        </p:nvSpPr>
        <p:spPr>
          <a:xfrm>
            <a:off x="290131" y="1127023"/>
            <a:ext cx="84772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50" dirty="0">
                <a:latin typeface="Arial"/>
                <a:cs typeface="Arial"/>
              </a:rPr>
              <a:t>Fluid</a:t>
            </a:r>
            <a:r>
              <a:rPr sz="1600" spc="-70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flow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6740277" y="1877966"/>
            <a:ext cx="709930" cy="3651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200" spc="-980" dirty="0">
                <a:latin typeface="DejaVu Sans"/>
                <a:cs typeface="DejaVu Sans"/>
              </a:rPr>
              <a:t>~</a:t>
            </a:r>
            <a:r>
              <a:rPr sz="2200" spc="-980" dirty="0">
                <a:latin typeface="DejaVu Serif"/>
                <a:cs typeface="DejaVu Serif"/>
              </a:rPr>
              <a:t>u</a:t>
            </a:r>
            <a:r>
              <a:rPr sz="2200" spc="-125" dirty="0">
                <a:latin typeface="DejaVu Serif"/>
                <a:cs typeface="DejaVu Serif"/>
              </a:rPr>
              <a:t> </a:t>
            </a:r>
            <a:r>
              <a:rPr sz="2200" spc="445" dirty="0">
                <a:latin typeface="Arial"/>
                <a:cs typeface="Arial"/>
              </a:rPr>
              <a:t>=</a:t>
            </a:r>
            <a:r>
              <a:rPr sz="2200" spc="-35" dirty="0">
                <a:latin typeface="Arial"/>
                <a:cs typeface="Arial"/>
              </a:rPr>
              <a:t> </a:t>
            </a:r>
            <a:r>
              <a:rPr sz="2200" spc="-114" dirty="0">
                <a:latin typeface="Arial"/>
                <a:cs typeface="Arial"/>
              </a:rPr>
              <a:t>0</a:t>
            </a:r>
            <a:endParaRPr sz="22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7809321" y="1905479"/>
            <a:ext cx="1200150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135" dirty="0">
                <a:latin typeface="Times New Roman"/>
                <a:cs typeface="Times New Roman"/>
              </a:rPr>
              <a:t>With</a:t>
            </a:r>
            <a:r>
              <a:rPr sz="2000" spc="110" dirty="0">
                <a:latin typeface="Times New Roman"/>
                <a:cs typeface="Times New Roman"/>
              </a:rPr>
              <a:t> </a:t>
            </a:r>
            <a:r>
              <a:rPr sz="2000" spc="80" dirty="0">
                <a:latin typeface="Times New Roman"/>
                <a:cs typeface="Times New Roman"/>
              </a:rPr>
              <a:t>B.C.</a:t>
            </a:r>
            <a:endParaRPr sz="2000">
              <a:latin typeface="Times New Roman"/>
              <a:cs typeface="Times New Roman"/>
            </a:endParaRPr>
          </a:p>
        </p:txBody>
      </p:sp>
      <p:sp>
        <p:nvSpPr>
          <p:cNvPr id="7" name="object 7"/>
          <p:cNvSpPr txBox="1"/>
          <p:nvPr/>
        </p:nvSpPr>
        <p:spPr>
          <a:xfrm>
            <a:off x="5958128" y="1013582"/>
            <a:ext cx="2703195" cy="835025"/>
          </a:xfrm>
          <a:prstGeom prst="rect">
            <a:avLst/>
          </a:prstGeom>
        </p:spPr>
        <p:txBody>
          <a:bodyPr vert="horz" wrap="square" lIns="0" tIns="12573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990"/>
              </a:spcBef>
            </a:pPr>
            <a:r>
              <a:rPr sz="1600" spc="-25" dirty="0">
                <a:latin typeface="Arial"/>
                <a:cs typeface="Arial"/>
              </a:rPr>
              <a:t>Steady-state, unsaturated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20" dirty="0">
                <a:latin typeface="Arial"/>
                <a:cs typeface="Arial"/>
              </a:rPr>
              <a:t>flow</a:t>
            </a:r>
            <a:endParaRPr sz="1600">
              <a:latin typeface="Arial"/>
              <a:cs typeface="Arial"/>
            </a:endParaRPr>
          </a:p>
          <a:p>
            <a:pPr marL="365125">
              <a:lnSpc>
                <a:spcPct val="100000"/>
              </a:lnSpc>
              <a:spcBef>
                <a:spcPts val="1155"/>
              </a:spcBef>
              <a:tabLst>
                <a:tab pos="1309370" algn="l"/>
              </a:tabLst>
            </a:pPr>
            <a:r>
              <a:rPr sz="2000" spc="-894" dirty="0">
                <a:latin typeface="DejaVu Sans"/>
                <a:cs typeface="DejaVu Sans"/>
              </a:rPr>
              <a:t>~</a:t>
            </a:r>
            <a:r>
              <a:rPr sz="2000" spc="-894" dirty="0">
                <a:latin typeface="DejaVu Serif"/>
                <a:cs typeface="DejaVu Serif"/>
              </a:rPr>
              <a:t>u</a:t>
            </a:r>
            <a:r>
              <a:rPr sz="2000" spc="-75" dirty="0">
                <a:latin typeface="DejaVu Serif"/>
                <a:cs typeface="DejaVu Serif"/>
              </a:rPr>
              <a:t> </a:t>
            </a:r>
            <a:r>
              <a:rPr sz="2000" spc="405" dirty="0">
                <a:latin typeface="Arial"/>
                <a:cs typeface="Arial"/>
              </a:rPr>
              <a:t>=</a:t>
            </a:r>
            <a:r>
              <a:rPr sz="2000" spc="10" dirty="0">
                <a:latin typeface="Arial"/>
                <a:cs typeface="Arial"/>
              </a:rPr>
              <a:t> </a:t>
            </a:r>
            <a:r>
              <a:rPr sz="2000" spc="220" dirty="0">
                <a:latin typeface="DejaVu Serif"/>
                <a:cs typeface="DejaVu Serif"/>
              </a:rPr>
              <a:t>K	</a:t>
            </a:r>
            <a:r>
              <a:rPr sz="2000" spc="-125" dirty="0">
                <a:latin typeface="DejaVu Serif"/>
                <a:cs typeface="DejaVu Serif"/>
              </a:rPr>
              <a:t>h</a:t>
            </a:r>
            <a:endParaRPr sz="2000">
              <a:latin typeface="DejaVu Serif"/>
              <a:cs typeface="DejaVu Serif"/>
            </a:endParaRPr>
          </a:p>
        </p:txBody>
      </p:sp>
      <p:sp>
        <p:nvSpPr>
          <p:cNvPr id="8" name="object 8"/>
          <p:cNvSpPr/>
          <p:nvPr/>
        </p:nvSpPr>
        <p:spPr>
          <a:xfrm>
            <a:off x="1906698" y="4521375"/>
            <a:ext cx="5467390" cy="187017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575824" y="4645173"/>
            <a:ext cx="2413000" cy="366395"/>
          </a:xfrm>
          <a:custGeom>
            <a:avLst/>
            <a:gdLst/>
            <a:ahLst/>
            <a:cxnLst/>
            <a:rect l="l" t="t" r="r" b="b"/>
            <a:pathLst>
              <a:path w="2413000" h="366395">
                <a:moveTo>
                  <a:pt x="0" y="366284"/>
                </a:moveTo>
                <a:lnTo>
                  <a:pt x="2412377" y="366284"/>
                </a:lnTo>
                <a:lnTo>
                  <a:pt x="2412377" y="0"/>
                </a:lnTo>
                <a:lnTo>
                  <a:pt x="0" y="0"/>
                </a:lnTo>
                <a:lnTo>
                  <a:pt x="0" y="366284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3575824" y="5127568"/>
            <a:ext cx="2413000" cy="1184275"/>
          </a:xfrm>
          <a:custGeom>
            <a:avLst/>
            <a:gdLst/>
            <a:ahLst/>
            <a:cxnLst/>
            <a:rect l="l" t="t" r="r" b="b"/>
            <a:pathLst>
              <a:path w="2413000" h="1184275">
                <a:moveTo>
                  <a:pt x="0" y="1184022"/>
                </a:moveTo>
                <a:lnTo>
                  <a:pt x="2412377" y="1184022"/>
                </a:lnTo>
                <a:lnTo>
                  <a:pt x="2412377" y="0"/>
                </a:lnTo>
                <a:lnTo>
                  <a:pt x="0" y="0"/>
                </a:lnTo>
                <a:lnTo>
                  <a:pt x="0" y="1184022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6016536" y="2267741"/>
            <a:ext cx="2743200" cy="117475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262255">
              <a:lnSpc>
                <a:spcPct val="100000"/>
              </a:lnSpc>
              <a:spcBef>
                <a:spcPts val="125"/>
              </a:spcBef>
            </a:pPr>
            <a:r>
              <a:rPr sz="2000" spc="220" dirty="0">
                <a:latin typeface="DejaVu Serif"/>
                <a:cs typeface="DejaVu Serif"/>
              </a:rPr>
              <a:t>K</a:t>
            </a:r>
            <a:r>
              <a:rPr sz="2000" spc="55" dirty="0">
                <a:latin typeface="DejaVu Serif"/>
                <a:cs typeface="DejaVu Serif"/>
              </a:rPr>
              <a:t> </a:t>
            </a:r>
            <a:r>
              <a:rPr sz="2000" spc="405" dirty="0">
                <a:latin typeface="Arial"/>
                <a:cs typeface="Arial"/>
              </a:rPr>
              <a:t>=</a:t>
            </a:r>
            <a:r>
              <a:rPr sz="2000" dirty="0">
                <a:latin typeface="Arial"/>
                <a:cs typeface="Arial"/>
              </a:rPr>
              <a:t> </a:t>
            </a:r>
            <a:r>
              <a:rPr sz="2000" spc="65" dirty="0">
                <a:latin typeface="DejaVu Serif"/>
                <a:cs typeface="DejaVu Serif"/>
              </a:rPr>
              <a:t>k</a:t>
            </a:r>
            <a:r>
              <a:rPr sz="2100" i="1" spc="97" baseline="-11904" dirty="0">
                <a:latin typeface="Arial"/>
                <a:cs typeface="Arial"/>
              </a:rPr>
              <a:t>r</a:t>
            </a:r>
            <a:r>
              <a:rPr sz="2000" spc="65" dirty="0">
                <a:latin typeface="Arial"/>
                <a:cs typeface="Arial"/>
              </a:rPr>
              <a:t>(</a:t>
            </a:r>
            <a:r>
              <a:rPr sz="2000" spc="65" dirty="0">
                <a:latin typeface="DejaVu Serif"/>
                <a:cs typeface="DejaVu Serif"/>
              </a:rPr>
              <a:t>S</a:t>
            </a:r>
            <a:r>
              <a:rPr sz="2100" i="1" spc="97" baseline="-11904" dirty="0">
                <a:latin typeface="Arial"/>
                <a:cs typeface="Arial"/>
              </a:rPr>
              <a:t>w</a:t>
            </a:r>
            <a:r>
              <a:rPr sz="2000" spc="65" dirty="0">
                <a:latin typeface="DejaVu Serif"/>
                <a:cs typeface="DejaVu Serif"/>
              </a:rPr>
              <a:t>,</a:t>
            </a:r>
            <a:r>
              <a:rPr sz="2000" spc="-305" dirty="0">
                <a:latin typeface="DejaVu Serif"/>
                <a:cs typeface="DejaVu Serif"/>
              </a:rPr>
              <a:t> </a:t>
            </a:r>
            <a:r>
              <a:rPr sz="2000" spc="30" dirty="0">
                <a:latin typeface="DejaVu Serif"/>
                <a:cs typeface="DejaVu Serif"/>
              </a:rPr>
              <a:t>...</a:t>
            </a:r>
            <a:r>
              <a:rPr sz="2000" spc="30" dirty="0">
                <a:latin typeface="Arial"/>
                <a:cs typeface="Arial"/>
              </a:rPr>
              <a:t>)</a:t>
            </a:r>
            <a:r>
              <a:rPr sz="2000" spc="30" dirty="0">
                <a:latin typeface="DejaVu Serif"/>
                <a:cs typeface="DejaVu Serif"/>
              </a:rPr>
              <a:t>K</a:t>
            </a:r>
            <a:r>
              <a:rPr sz="2100" i="1" spc="44" baseline="-11904" dirty="0">
                <a:latin typeface="Arial"/>
                <a:cs typeface="Arial"/>
              </a:rPr>
              <a:t>s</a:t>
            </a:r>
            <a:endParaRPr sz="2100" baseline="-11904">
              <a:latin typeface="Arial"/>
              <a:cs typeface="Arial"/>
            </a:endParaRPr>
          </a:p>
          <a:p>
            <a:pPr marL="81280">
              <a:lnSpc>
                <a:spcPct val="100000"/>
              </a:lnSpc>
              <a:spcBef>
                <a:spcPts val="1460"/>
              </a:spcBef>
            </a:pPr>
            <a:r>
              <a:rPr sz="1500" spc="-445" dirty="0">
                <a:latin typeface="DejaVu Sans"/>
                <a:cs typeface="DejaVu Sans"/>
              </a:rPr>
              <a:t>~</a:t>
            </a:r>
            <a:r>
              <a:rPr sz="1500" spc="-445" dirty="0">
                <a:latin typeface="DejaVu Serif"/>
                <a:cs typeface="DejaVu Serif"/>
              </a:rPr>
              <a:t>u</a:t>
            </a:r>
            <a:r>
              <a:rPr sz="1500" spc="-445" dirty="0">
                <a:latin typeface="Times New Roman"/>
                <a:cs typeface="Times New Roman"/>
              </a:rPr>
              <a:t>:</a:t>
            </a:r>
            <a:r>
              <a:rPr sz="1500" spc="280" dirty="0">
                <a:latin typeface="Times New Roman"/>
                <a:cs typeface="Times New Roman"/>
              </a:rPr>
              <a:t> </a:t>
            </a:r>
            <a:r>
              <a:rPr sz="1500" spc="20" dirty="0">
                <a:latin typeface="Times New Roman"/>
                <a:cs typeface="Times New Roman"/>
              </a:rPr>
              <a:t>fluid </a:t>
            </a:r>
            <a:r>
              <a:rPr sz="1500" spc="30" dirty="0">
                <a:latin typeface="Times New Roman"/>
                <a:cs typeface="Times New Roman"/>
              </a:rPr>
              <a:t>velocity</a:t>
            </a:r>
            <a:r>
              <a:rPr sz="1500" spc="210" dirty="0">
                <a:latin typeface="Times New Roman"/>
                <a:cs typeface="Times New Roman"/>
              </a:rPr>
              <a:t> </a:t>
            </a:r>
            <a:r>
              <a:rPr sz="1500" spc="60" dirty="0">
                <a:latin typeface="Times New Roman"/>
                <a:cs typeface="Times New Roman"/>
              </a:rPr>
              <a:t>[m/s]</a:t>
            </a:r>
            <a:endParaRPr sz="1500">
              <a:latin typeface="Times New Roman"/>
              <a:cs typeface="Times New Roman"/>
            </a:endParaRPr>
          </a:p>
          <a:p>
            <a:pPr marL="83820">
              <a:lnSpc>
                <a:spcPts val="1664"/>
              </a:lnSpc>
              <a:spcBef>
                <a:spcPts val="25"/>
              </a:spcBef>
            </a:pPr>
            <a:r>
              <a:rPr sz="1500" spc="-45" dirty="0">
                <a:latin typeface="DejaVu Serif"/>
                <a:cs typeface="DejaVu Serif"/>
              </a:rPr>
              <a:t>h</a:t>
            </a:r>
            <a:r>
              <a:rPr sz="1500" spc="-45" dirty="0">
                <a:latin typeface="Times New Roman"/>
                <a:cs typeface="Times New Roman"/>
              </a:rPr>
              <a:t>:  </a:t>
            </a:r>
            <a:r>
              <a:rPr sz="1500" spc="50" dirty="0">
                <a:latin typeface="Times New Roman"/>
                <a:cs typeface="Times New Roman"/>
              </a:rPr>
              <a:t>hydraulic </a:t>
            </a:r>
            <a:r>
              <a:rPr sz="1500" spc="70" dirty="0">
                <a:latin typeface="Times New Roman"/>
                <a:cs typeface="Times New Roman"/>
              </a:rPr>
              <a:t>head</a:t>
            </a:r>
            <a:r>
              <a:rPr sz="1500" spc="185" dirty="0">
                <a:latin typeface="Times New Roman"/>
                <a:cs typeface="Times New Roman"/>
              </a:rPr>
              <a:t> </a:t>
            </a:r>
            <a:r>
              <a:rPr sz="1500" spc="-20" dirty="0">
                <a:latin typeface="Times New Roman"/>
                <a:cs typeface="Times New Roman"/>
              </a:rPr>
              <a:t>[m]</a:t>
            </a:r>
            <a:endParaRPr sz="1500">
              <a:latin typeface="Times New Roman"/>
              <a:cs typeface="Times New Roman"/>
            </a:endParaRPr>
          </a:p>
          <a:p>
            <a:pPr marL="12700">
              <a:lnSpc>
                <a:spcPts val="1664"/>
              </a:lnSpc>
            </a:pPr>
            <a:r>
              <a:rPr sz="1500" spc="140" dirty="0">
                <a:latin typeface="DejaVu Serif"/>
                <a:cs typeface="DejaVu Serif"/>
              </a:rPr>
              <a:t>K</a:t>
            </a:r>
            <a:r>
              <a:rPr sz="1500" spc="140" dirty="0">
                <a:latin typeface="Times New Roman"/>
                <a:cs typeface="Times New Roman"/>
              </a:rPr>
              <a:t>: </a:t>
            </a:r>
            <a:r>
              <a:rPr sz="1500" spc="50" dirty="0">
                <a:latin typeface="Times New Roman"/>
                <a:cs typeface="Times New Roman"/>
              </a:rPr>
              <a:t>hydraulic </a:t>
            </a:r>
            <a:r>
              <a:rPr sz="1500" spc="60" dirty="0">
                <a:latin typeface="Times New Roman"/>
                <a:cs typeface="Times New Roman"/>
              </a:rPr>
              <a:t>conductivity</a:t>
            </a:r>
            <a:r>
              <a:rPr sz="1500" spc="325" dirty="0">
                <a:latin typeface="Times New Roman"/>
                <a:cs typeface="Times New Roman"/>
              </a:rPr>
              <a:t> </a:t>
            </a:r>
            <a:r>
              <a:rPr sz="1500" spc="60" dirty="0">
                <a:latin typeface="Times New Roman"/>
                <a:cs typeface="Times New Roman"/>
              </a:rPr>
              <a:t>[m/s]</a:t>
            </a:r>
            <a:endParaRPr sz="1500">
              <a:latin typeface="Times New Roman"/>
              <a:cs typeface="Times New Roman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5975553" y="3722509"/>
            <a:ext cx="3072130" cy="680085"/>
          </a:xfrm>
          <a:prstGeom prst="rect">
            <a:avLst/>
          </a:prstGeom>
        </p:spPr>
        <p:txBody>
          <a:bodyPr vert="horz" wrap="square" lIns="0" tIns="0" rIns="0" bIns="0" rtlCol="0">
            <a:spAutoFit/>
          </a:bodyPr>
          <a:lstStyle/>
          <a:p>
            <a:pPr marL="5715">
              <a:lnSpc>
                <a:spcPts val="1380"/>
              </a:lnSpc>
            </a:pPr>
            <a:r>
              <a:rPr sz="1500" spc="30" dirty="0">
                <a:latin typeface="DejaVu Serif"/>
                <a:cs typeface="DejaVu Serif"/>
              </a:rPr>
              <a:t>S</a:t>
            </a:r>
            <a:r>
              <a:rPr sz="1575" i="1" spc="44" baseline="-13227" dirty="0">
                <a:latin typeface="Arial"/>
                <a:cs typeface="Arial"/>
              </a:rPr>
              <a:t>w</a:t>
            </a:r>
            <a:r>
              <a:rPr sz="1500" spc="30" dirty="0">
                <a:latin typeface="Times New Roman"/>
                <a:cs typeface="Times New Roman"/>
              </a:rPr>
              <a:t>:</a:t>
            </a:r>
            <a:r>
              <a:rPr sz="1500" spc="295" dirty="0">
                <a:latin typeface="Times New Roman"/>
                <a:cs typeface="Times New Roman"/>
              </a:rPr>
              <a:t> </a:t>
            </a:r>
            <a:r>
              <a:rPr sz="1500" spc="85" dirty="0">
                <a:latin typeface="Times New Roman"/>
                <a:cs typeface="Times New Roman"/>
              </a:rPr>
              <a:t>saturation</a:t>
            </a:r>
            <a:endParaRPr sz="1500">
              <a:latin typeface="Times New Roman"/>
              <a:cs typeface="Times New Roman"/>
            </a:endParaRPr>
          </a:p>
          <a:p>
            <a:pPr>
              <a:lnSpc>
                <a:spcPts val="1739"/>
              </a:lnSpc>
            </a:pPr>
            <a:r>
              <a:rPr sz="1500" spc="90" dirty="0">
                <a:latin typeface="DejaVu Serif"/>
                <a:cs typeface="DejaVu Serif"/>
              </a:rPr>
              <a:t>K</a:t>
            </a:r>
            <a:r>
              <a:rPr sz="1575" i="1" spc="135" baseline="-13227" dirty="0">
                <a:latin typeface="Arial"/>
                <a:cs typeface="Arial"/>
              </a:rPr>
              <a:t>s</a:t>
            </a:r>
            <a:r>
              <a:rPr sz="1500" spc="90" dirty="0">
                <a:latin typeface="Times New Roman"/>
                <a:cs typeface="Times New Roman"/>
              </a:rPr>
              <a:t>: </a:t>
            </a:r>
            <a:r>
              <a:rPr sz="1500" spc="50" dirty="0">
                <a:latin typeface="Times New Roman"/>
                <a:cs typeface="Times New Roman"/>
              </a:rPr>
              <a:t>hydraulic </a:t>
            </a:r>
            <a:r>
              <a:rPr sz="1500" spc="60" dirty="0">
                <a:latin typeface="Times New Roman"/>
                <a:cs typeface="Times New Roman"/>
              </a:rPr>
              <a:t>conductivity </a:t>
            </a:r>
            <a:r>
              <a:rPr sz="1500" spc="130" dirty="0">
                <a:latin typeface="Times New Roman"/>
                <a:cs typeface="Times New Roman"/>
              </a:rPr>
              <a:t>at</a:t>
            </a:r>
            <a:r>
              <a:rPr sz="1500" spc="-10" dirty="0">
                <a:latin typeface="Times New Roman"/>
                <a:cs typeface="Times New Roman"/>
              </a:rPr>
              <a:t> </a:t>
            </a:r>
            <a:r>
              <a:rPr sz="1500" spc="110" dirty="0">
                <a:latin typeface="DejaVu Serif"/>
                <a:cs typeface="DejaVu Serif"/>
              </a:rPr>
              <a:t>S</a:t>
            </a:r>
            <a:r>
              <a:rPr sz="1575" i="1" spc="165" baseline="-13227" dirty="0">
                <a:latin typeface="Arial"/>
                <a:cs typeface="Arial"/>
              </a:rPr>
              <a:t>w</a:t>
            </a:r>
            <a:r>
              <a:rPr sz="1500" spc="110" dirty="0">
                <a:latin typeface="Times New Roman"/>
                <a:cs typeface="Times New Roman"/>
              </a:rPr>
              <a:t>=1</a:t>
            </a:r>
            <a:endParaRPr sz="1500">
              <a:latin typeface="Times New Roman"/>
              <a:cs typeface="Times New Roman"/>
            </a:endParaRPr>
          </a:p>
          <a:p>
            <a:pPr marL="34290">
              <a:lnSpc>
                <a:spcPct val="100000"/>
              </a:lnSpc>
              <a:spcBef>
                <a:spcPts val="35"/>
              </a:spcBef>
            </a:pPr>
            <a:r>
              <a:rPr sz="1650" spc="75" dirty="0">
                <a:latin typeface="DejaVu Sans"/>
                <a:cs typeface="DejaVu Sans"/>
              </a:rPr>
              <a:t>k</a:t>
            </a:r>
            <a:r>
              <a:rPr sz="1725" i="1" spc="112" baseline="-12077" dirty="0">
                <a:latin typeface="Arial"/>
                <a:cs typeface="Arial"/>
              </a:rPr>
              <a:t>r</a:t>
            </a:r>
            <a:r>
              <a:rPr sz="1650" spc="75" dirty="0">
                <a:latin typeface="Times New Roman"/>
                <a:cs typeface="Times New Roman"/>
              </a:rPr>
              <a:t>: </a:t>
            </a:r>
            <a:r>
              <a:rPr sz="1650" spc="55" dirty="0">
                <a:latin typeface="Times New Roman"/>
                <a:cs typeface="Times New Roman"/>
              </a:rPr>
              <a:t>relative</a:t>
            </a:r>
            <a:r>
              <a:rPr sz="1650" spc="-105" dirty="0">
                <a:latin typeface="Times New Roman"/>
                <a:cs typeface="Times New Roman"/>
              </a:rPr>
              <a:t> </a:t>
            </a:r>
            <a:r>
              <a:rPr sz="1650" spc="65" dirty="0">
                <a:latin typeface="Times New Roman"/>
                <a:cs typeface="Times New Roman"/>
              </a:rPr>
              <a:t>permeability</a:t>
            </a:r>
            <a:endParaRPr sz="1650">
              <a:latin typeface="Times New Roman"/>
              <a:cs typeface="Times New Roman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5879388" y="3632235"/>
            <a:ext cx="3265170" cy="883285"/>
          </a:xfrm>
          <a:custGeom>
            <a:avLst/>
            <a:gdLst/>
            <a:ahLst/>
            <a:cxnLst/>
            <a:rect l="l" t="t" r="r" b="b"/>
            <a:pathLst>
              <a:path w="3265170" h="883285">
                <a:moveTo>
                  <a:pt x="0" y="883249"/>
                </a:moveTo>
                <a:lnTo>
                  <a:pt x="3264611" y="883249"/>
                </a:lnTo>
                <a:lnTo>
                  <a:pt x="3264611" y="0"/>
                </a:lnTo>
                <a:lnTo>
                  <a:pt x="0" y="0"/>
                </a:lnTo>
                <a:lnTo>
                  <a:pt x="0" y="883249"/>
                </a:lnTo>
                <a:close/>
              </a:path>
            </a:pathLst>
          </a:custGeom>
          <a:solidFill>
            <a:srgbClr val="FFFFFF">
              <a:alpha val="5411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58</a:t>
            </a:fld>
            <a:endParaRPr spc="-5" dirty="0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6674" y="1428648"/>
            <a:ext cx="5046844" cy="2741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8223" y="319849"/>
            <a:ext cx="55689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Physics </a:t>
            </a:r>
            <a:r>
              <a:rPr spc="-35" dirty="0"/>
              <a:t>of </a:t>
            </a:r>
            <a:r>
              <a:rPr spc="-65" dirty="0"/>
              <a:t>streaming</a:t>
            </a:r>
            <a:r>
              <a:rPr spc="100" dirty="0"/>
              <a:t> </a:t>
            </a:r>
            <a:r>
              <a:rPr spc="-50" dirty="0"/>
              <a:t>potential</a:t>
            </a:r>
          </a:p>
        </p:txBody>
      </p:sp>
      <p:sp>
        <p:nvSpPr>
          <p:cNvPr id="4" name="object 4"/>
          <p:cNvSpPr/>
          <p:nvPr/>
        </p:nvSpPr>
        <p:spPr>
          <a:xfrm>
            <a:off x="2460701" y="1449655"/>
            <a:ext cx="1899920" cy="167640"/>
          </a:xfrm>
          <a:custGeom>
            <a:avLst/>
            <a:gdLst/>
            <a:ahLst/>
            <a:cxnLst/>
            <a:rect l="l" t="t" r="r" b="b"/>
            <a:pathLst>
              <a:path w="1899920" h="167640">
                <a:moveTo>
                  <a:pt x="0" y="167270"/>
                </a:moveTo>
                <a:lnTo>
                  <a:pt x="1899424" y="167270"/>
                </a:lnTo>
                <a:lnTo>
                  <a:pt x="1899424" y="0"/>
                </a:lnTo>
                <a:lnTo>
                  <a:pt x="0" y="0"/>
                </a:lnTo>
                <a:lnTo>
                  <a:pt x="0" y="167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0615" y="1153452"/>
            <a:ext cx="17157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Arial"/>
                <a:cs typeface="Arial"/>
              </a:rPr>
              <a:t>Streaming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potential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8128" y="1252398"/>
            <a:ext cx="1681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Arial"/>
                <a:cs typeface="Arial"/>
              </a:rPr>
              <a:t>Streaming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currents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36291" y="2994825"/>
            <a:ext cx="1156335" cy="226695"/>
          </a:xfrm>
          <a:custGeom>
            <a:avLst/>
            <a:gdLst/>
            <a:ahLst/>
            <a:cxnLst/>
            <a:rect l="l" t="t" r="r" b="b"/>
            <a:pathLst>
              <a:path w="1156335" h="226694">
                <a:moveTo>
                  <a:pt x="1149832" y="206336"/>
                </a:moveTo>
                <a:lnTo>
                  <a:pt x="1146936" y="225158"/>
                </a:lnTo>
                <a:lnTo>
                  <a:pt x="1153312" y="226136"/>
                </a:lnTo>
                <a:lnTo>
                  <a:pt x="1156208" y="207314"/>
                </a:lnTo>
                <a:lnTo>
                  <a:pt x="1149832" y="206336"/>
                </a:lnTo>
                <a:close/>
              </a:path>
              <a:path w="1156335" h="226694">
                <a:moveTo>
                  <a:pt x="1074521" y="194741"/>
                </a:moveTo>
                <a:lnTo>
                  <a:pt x="1071626" y="213563"/>
                </a:lnTo>
                <a:lnTo>
                  <a:pt x="1128102" y="222262"/>
                </a:lnTo>
                <a:lnTo>
                  <a:pt x="1130998" y="203428"/>
                </a:lnTo>
                <a:lnTo>
                  <a:pt x="1074521" y="194741"/>
                </a:lnTo>
                <a:close/>
              </a:path>
              <a:path w="1156335" h="226694">
                <a:moveTo>
                  <a:pt x="999210" y="183146"/>
                </a:moveTo>
                <a:lnTo>
                  <a:pt x="996302" y="201980"/>
                </a:lnTo>
                <a:lnTo>
                  <a:pt x="1052791" y="210667"/>
                </a:lnTo>
                <a:lnTo>
                  <a:pt x="1055687" y="191846"/>
                </a:lnTo>
                <a:lnTo>
                  <a:pt x="999210" y="183146"/>
                </a:lnTo>
                <a:close/>
              </a:path>
              <a:path w="1156335" h="226694">
                <a:moveTo>
                  <a:pt x="923886" y="171564"/>
                </a:moveTo>
                <a:lnTo>
                  <a:pt x="920991" y="190385"/>
                </a:lnTo>
                <a:lnTo>
                  <a:pt x="977480" y="199085"/>
                </a:lnTo>
                <a:lnTo>
                  <a:pt x="980376" y="180251"/>
                </a:lnTo>
                <a:lnTo>
                  <a:pt x="923886" y="171564"/>
                </a:lnTo>
                <a:close/>
              </a:path>
              <a:path w="1156335" h="226694">
                <a:moveTo>
                  <a:pt x="848575" y="159969"/>
                </a:moveTo>
                <a:lnTo>
                  <a:pt x="845680" y="178803"/>
                </a:lnTo>
                <a:lnTo>
                  <a:pt x="902169" y="187490"/>
                </a:lnTo>
                <a:lnTo>
                  <a:pt x="905065" y="168668"/>
                </a:lnTo>
                <a:lnTo>
                  <a:pt x="848575" y="159969"/>
                </a:lnTo>
                <a:close/>
              </a:path>
              <a:path w="1156335" h="226694">
                <a:moveTo>
                  <a:pt x="773264" y="148386"/>
                </a:moveTo>
                <a:lnTo>
                  <a:pt x="770369" y="167208"/>
                </a:lnTo>
                <a:lnTo>
                  <a:pt x="826858" y="175907"/>
                </a:lnTo>
                <a:lnTo>
                  <a:pt x="829754" y="157073"/>
                </a:lnTo>
                <a:lnTo>
                  <a:pt x="773264" y="148386"/>
                </a:lnTo>
                <a:close/>
              </a:path>
              <a:path w="1156335" h="226694">
                <a:moveTo>
                  <a:pt x="697953" y="136791"/>
                </a:moveTo>
                <a:lnTo>
                  <a:pt x="695058" y="155625"/>
                </a:lnTo>
                <a:lnTo>
                  <a:pt x="751535" y="164312"/>
                </a:lnTo>
                <a:lnTo>
                  <a:pt x="754430" y="145491"/>
                </a:lnTo>
                <a:lnTo>
                  <a:pt x="697953" y="136791"/>
                </a:lnTo>
                <a:close/>
              </a:path>
              <a:path w="1156335" h="226694">
                <a:moveTo>
                  <a:pt x="622642" y="125196"/>
                </a:moveTo>
                <a:lnTo>
                  <a:pt x="619734" y="144030"/>
                </a:lnTo>
                <a:lnTo>
                  <a:pt x="676224" y="152717"/>
                </a:lnTo>
                <a:lnTo>
                  <a:pt x="679119" y="133896"/>
                </a:lnTo>
                <a:lnTo>
                  <a:pt x="622642" y="125196"/>
                </a:lnTo>
                <a:close/>
              </a:path>
              <a:path w="1156335" h="226694">
                <a:moveTo>
                  <a:pt x="547319" y="113614"/>
                </a:moveTo>
                <a:lnTo>
                  <a:pt x="544423" y="132435"/>
                </a:lnTo>
                <a:lnTo>
                  <a:pt x="600913" y="141135"/>
                </a:lnTo>
                <a:lnTo>
                  <a:pt x="603808" y="122300"/>
                </a:lnTo>
                <a:lnTo>
                  <a:pt x="547319" y="113614"/>
                </a:lnTo>
                <a:close/>
              </a:path>
              <a:path w="1156335" h="226694">
                <a:moveTo>
                  <a:pt x="472008" y="102019"/>
                </a:moveTo>
                <a:lnTo>
                  <a:pt x="469112" y="120853"/>
                </a:lnTo>
                <a:lnTo>
                  <a:pt x="525602" y="129539"/>
                </a:lnTo>
                <a:lnTo>
                  <a:pt x="528497" y="110718"/>
                </a:lnTo>
                <a:lnTo>
                  <a:pt x="472008" y="102019"/>
                </a:lnTo>
                <a:close/>
              </a:path>
              <a:path w="1156335" h="226694">
                <a:moveTo>
                  <a:pt x="396697" y="90436"/>
                </a:moveTo>
                <a:lnTo>
                  <a:pt x="393801" y="109258"/>
                </a:lnTo>
                <a:lnTo>
                  <a:pt x="450291" y="117957"/>
                </a:lnTo>
                <a:lnTo>
                  <a:pt x="453186" y="99123"/>
                </a:lnTo>
                <a:lnTo>
                  <a:pt x="396697" y="90436"/>
                </a:lnTo>
                <a:close/>
              </a:path>
              <a:path w="1156335" h="226694">
                <a:moveTo>
                  <a:pt x="321386" y="78841"/>
                </a:moveTo>
                <a:lnTo>
                  <a:pt x="318490" y="97675"/>
                </a:lnTo>
                <a:lnTo>
                  <a:pt x="374967" y="106362"/>
                </a:lnTo>
                <a:lnTo>
                  <a:pt x="377863" y="87541"/>
                </a:lnTo>
                <a:lnTo>
                  <a:pt x="321386" y="78841"/>
                </a:lnTo>
                <a:close/>
              </a:path>
              <a:path w="1156335" h="226694">
                <a:moveTo>
                  <a:pt x="246075" y="67259"/>
                </a:moveTo>
                <a:lnTo>
                  <a:pt x="243179" y="86080"/>
                </a:lnTo>
                <a:lnTo>
                  <a:pt x="299656" y="94780"/>
                </a:lnTo>
                <a:lnTo>
                  <a:pt x="302552" y="75946"/>
                </a:lnTo>
                <a:lnTo>
                  <a:pt x="246075" y="67259"/>
                </a:lnTo>
                <a:close/>
              </a:path>
              <a:path w="1156335" h="226694">
                <a:moveTo>
                  <a:pt x="170751" y="55664"/>
                </a:moveTo>
                <a:lnTo>
                  <a:pt x="167855" y="74498"/>
                </a:lnTo>
                <a:lnTo>
                  <a:pt x="224345" y="83185"/>
                </a:lnTo>
                <a:lnTo>
                  <a:pt x="227241" y="64350"/>
                </a:lnTo>
                <a:lnTo>
                  <a:pt x="170751" y="55664"/>
                </a:lnTo>
                <a:close/>
              </a:path>
              <a:path w="1156335" h="226694">
                <a:moveTo>
                  <a:pt x="99758" y="0"/>
                </a:moveTo>
                <a:lnTo>
                  <a:pt x="98488" y="215"/>
                </a:lnTo>
                <a:lnTo>
                  <a:pt x="0" y="39027"/>
                </a:lnTo>
                <a:lnTo>
                  <a:pt x="85331" y="108140"/>
                </a:lnTo>
                <a:lnTo>
                  <a:pt x="91325" y="107505"/>
                </a:lnTo>
                <a:lnTo>
                  <a:pt x="97955" y="99326"/>
                </a:lnTo>
                <a:lnTo>
                  <a:pt x="97320" y="93332"/>
                </a:lnTo>
                <a:lnTo>
                  <a:pt x="52057" y="56667"/>
                </a:lnTo>
                <a:lnTo>
                  <a:pt x="74237" y="56667"/>
                </a:lnTo>
                <a:lnTo>
                  <a:pt x="76619" y="41173"/>
                </a:lnTo>
                <a:lnTo>
                  <a:pt x="54952" y="37846"/>
                </a:lnTo>
                <a:lnTo>
                  <a:pt x="109143" y="16484"/>
                </a:lnTo>
                <a:lnTo>
                  <a:pt x="111544" y="10960"/>
                </a:lnTo>
                <a:lnTo>
                  <a:pt x="108178" y="2387"/>
                </a:lnTo>
                <a:lnTo>
                  <a:pt x="104698" y="126"/>
                </a:lnTo>
                <a:lnTo>
                  <a:pt x="99758" y="0"/>
                </a:lnTo>
                <a:close/>
              </a:path>
              <a:path w="1156335" h="226694">
                <a:moveTo>
                  <a:pt x="95440" y="44069"/>
                </a:moveTo>
                <a:lnTo>
                  <a:pt x="92544" y="62903"/>
                </a:lnTo>
                <a:lnTo>
                  <a:pt x="149034" y="71589"/>
                </a:lnTo>
                <a:lnTo>
                  <a:pt x="151930" y="52768"/>
                </a:lnTo>
                <a:lnTo>
                  <a:pt x="95440" y="44069"/>
                </a:lnTo>
                <a:close/>
              </a:path>
              <a:path w="1156335" h="226694">
                <a:moveTo>
                  <a:pt x="74237" y="56667"/>
                </a:moveTo>
                <a:lnTo>
                  <a:pt x="52057" y="56667"/>
                </a:lnTo>
                <a:lnTo>
                  <a:pt x="73723" y="60007"/>
                </a:lnTo>
                <a:lnTo>
                  <a:pt x="74237" y="56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0446" y="2629115"/>
            <a:ext cx="1156335" cy="226695"/>
          </a:xfrm>
          <a:custGeom>
            <a:avLst/>
            <a:gdLst/>
            <a:ahLst/>
            <a:cxnLst/>
            <a:rect l="l" t="t" r="r" b="b"/>
            <a:pathLst>
              <a:path w="1156335" h="226694">
                <a:moveTo>
                  <a:pt x="2895" y="0"/>
                </a:moveTo>
                <a:lnTo>
                  <a:pt x="0" y="18821"/>
                </a:lnTo>
                <a:lnTo>
                  <a:pt x="1101255" y="188290"/>
                </a:lnTo>
                <a:lnTo>
                  <a:pt x="1047064" y="209651"/>
                </a:lnTo>
                <a:lnTo>
                  <a:pt x="1044651" y="215176"/>
                </a:lnTo>
                <a:lnTo>
                  <a:pt x="1048029" y="223748"/>
                </a:lnTo>
                <a:lnTo>
                  <a:pt x="1051509" y="226009"/>
                </a:lnTo>
                <a:lnTo>
                  <a:pt x="1056449" y="226136"/>
                </a:lnTo>
                <a:lnTo>
                  <a:pt x="1057719" y="225920"/>
                </a:lnTo>
                <a:lnTo>
                  <a:pt x="1156208" y="187109"/>
                </a:lnTo>
                <a:lnTo>
                  <a:pt x="1134424" y="169468"/>
                </a:lnTo>
                <a:lnTo>
                  <a:pt x="1104150" y="169468"/>
                </a:lnTo>
                <a:lnTo>
                  <a:pt x="2895" y="0"/>
                </a:lnTo>
                <a:close/>
              </a:path>
              <a:path w="1156335" h="226694">
                <a:moveTo>
                  <a:pt x="1070876" y="118008"/>
                </a:moveTo>
                <a:lnTo>
                  <a:pt x="1064882" y="118630"/>
                </a:lnTo>
                <a:lnTo>
                  <a:pt x="1058252" y="126809"/>
                </a:lnTo>
                <a:lnTo>
                  <a:pt x="1058887" y="132803"/>
                </a:lnTo>
                <a:lnTo>
                  <a:pt x="1104150" y="169468"/>
                </a:lnTo>
                <a:lnTo>
                  <a:pt x="1134424" y="169468"/>
                </a:lnTo>
                <a:lnTo>
                  <a:pt x="1070876" y="118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6845" y="2372347"/>
            <a:ext cx="1444625" cy="98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Arial"/>
                <a:cs typeface="Arial"/>
              </a:rPr>
              <a:t>streaming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currents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Times New Roman"/>
              <a:cs typeface="Times New Roman"/>
            </a:endParaRPr>
          </a:p>
          <a:p>
            <a:pPr marL="59055" algn="ctr">
              <a:lnSpc>
                <a:spcPct val="100000"/>
              </a:lnSpc>
            </a:pPr>
            <a:r>
              <a:rPr sz="1400" spc="-25" dirty="0">
                <a:latin typeface="Arial"/>
                <a:cs typeface="Arial"/>
              </a:rPr>
              <a:t>electric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currents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2259480" y="4525628"/>
            <a:ext cx="4723969" cy="161587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609483" y="6403113"/>
            <a:ext cx="5925032" cy="26629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851588" y="1499603"/>
            <a:ext cx="3164497" cy="2772003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59</a:t>
            </a:fld>
            <a:endParaRPr spc="-5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300" y="335090"/>
            <a:ext cx="30721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/>
              <a:t>Basic</a:t>
            </a:r>
            <a:r>
              <a:rPr sz="3200" spc="-80" dirty="0"/>
              <a:t> </a:t>
            </a:r>
            <a:r>
              <a:rPr sz="3200" spc="-70" dirty="0"/>
              <a:t>Experiment</a:t>
            </a:r>
            <a:endParaRPr sz="3200"/>
          </a:p>
        </p:txBody>
      </p:sp>
      <p:sp>
        <p:nvSpPr>
          <p:cNvPr id="3" name="object 3"/>
          <p:cNvSpPr/>
          <p:nvPr/>
        </p:nvSpPr>
        <p:spPr>
          <a:xfrm>
            <a:off x="5235016" y="2392673"/>
            <a:ext cx="3299383" cy="4281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6766559" y="780262"/>
            <a:ext cx="1920240" cy="156716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535940" y="959326"/>
            <a:ext cx="4119245" cy="9874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45" dirty="0">
                <a:latin typeface="Arial"/>
                <a:cs typeface="Arial"/>
              </a:rPr>
              <a:t>Target:</a:t>
            </a:r>
            <a:endParaRPr sz="2000">
              <a:latin typeface="Arial"/>
              <a:cs typeface="Arial"/>
            </a:endParaRPr>
          </a:p>
          <a:p>
            <a:pPr marL="755650" marR="5080" indent="-285750">
              <a:lnSpc>
                <a:spcPct val="100000"/>
              </a:lnSpc>
              <a:spcBef>
                <a:spcPts val="400"/>
              </a:spcBef>
              <a:tabLst>
                <a:tab pos="755015" algn="l"/>
              </a:tabLst>
            </a:pPr>
            <a:r>
              <a:rPr sz="1800" dirty="0">
                <a:latin typeface="Arial"/>
                <a:cs typeface="Arial"/>
              </a:rPr>
              <a:t>–	</a:t>
            </a:r>
            <a:r>
              <a:rPr sz="1800" spc="-70" dirty="0">
                <a:latin typeface="Arial"/>
                <a:cs typeface="Arial"/>
              </a:rPr>
              <a:t>Ore </a:t>
            </a:r>
            <a:r>
              <a:rPr sz="1800" spc="-35" dirty="0">
                <a:latin typeface="Arial"/>
                <a:cs typeface="Arial"/>
              </a:rPr>
              <a:t>body. </a:t>
            </a:r>
            <a:r>
              <a:rPr sz="1800" spc="-50" dirty="0">
                <a:latin typeface="Arial"/>
                <a:cs typeface="Arial"/>
              </a:rPr>
              <a:t>Mineralized </a:t>
            </a:r>
            <a:r>
              <a:rPr sz="1800" spc="-45" dirty="0">
                <a:latin typeface="Arial"/>
                <a:cs typeface="Arial"/>
              </a:rPr>
              <a:t>regions </a:t>
            </a:r>
            <a:r>
              <a:rPr sz="1800" spc="-55" dirty="0">
                <a:latin typeface="Arial"/>
                <a:cs typeface="Arial"/>
              </a:rPr>
              <a:t>less  resistive </a:t>
            </a:r>
            <a:r>
              <a:rPr sz="1800" spc="-30" dirty="0">
                <a:latin typeface="Arial"/>
                <a:cs typeface="Arial"/>
              </a:rPr>
              <a:t>than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84552" y="6435547"/>
            <a:ext cx="13589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6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736674" y="1428648"/>
            <a:ext cx="5046844" cy="27411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788223" y="319849"/>
            <a:ext cx="556895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Physics </a:t>
            </a:r>
            <a:r>
              <a:rPr spc="-35" dirty="0"/>
              <a:t>of </a:t>
            </a:r>
            <a:r>
              <a:rPr spc="-65" dirty="0"/>
              <a:t>streaming</a:t>
            </a:r>
            <a:r>
              <a:rPr spc="100" dirty="0"/>
              <a:t> </a:t>
            </a:r>
            <a:r>
              <a:rPr spc="-50" dirty="0"/>
              <a:t>potential</a:t>
            </a:r>
          </a:p>
        </p:txBody>
      </p:sp>
      <p:sp>
        <p:nvSpPr>
          <p:cNvPr id="4" name="object 4"/>
          <p:cNvSpPr/>
          <p:nvPr/>
        </p:nvSpPr>
        <p:spPr>
          <a:xfrm>
            <a:off x="2460701" y="1449655"/>
            <a:ext cx="1899920" cy="167640"/>
          </a:xfrm>
          <a:custGeom>
            <a:avLst/>
            <a:gdLst/>
            <a:ahLst/>
            <a:cxnLst/>
            <a:rect l="l" t="t" r="r" b="b"/>
            <a:pathLst>
              <a:path w="1899920" h="167640">
                <a:moveTo>
                  <a:pt x="0" y="167270"/>
                </a:moveTo>
                <a:lnTo>
                  <a:pt x="1899424" y="167270"/>
                </a:lnTo>
                <a:lnTo>
                  <a:pt x="1899424" y="0"/>
                </a:lnTo>
                <a:lnTo>
                  <a:pt x="0" y="0"/>
                </a:lnTo>
                <a:lnTo>
                  <a:pt x="0" y="167270"/>
                </a:lnTo>
                <a:close/>
              </a:path>
            </a:pathLst>
          </a:custGeom>
          <a:solidFill>
            <a:srgbClr val="FFFFFF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290615" y="1153452"/>
            <a:ext cx="17157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Arial"/>
                <a:cs typeface="Arial"/>
              </a:rPr>
              <a:t>Streaming</a:t>
            </a:r>
            <a:r>
              <a:rPr sz="1600" spc="-4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potential</a:t>
            </a:r>
            <a:endParaRPr sz="16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5958128" y="1252398"/>
            <a:ext cx="168148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0" dirty="0">
                <a:latin typeface="Arial"/>
                <a:cs typeface="Arial"/>
              </a:rPr>
              <a:t>Streaming</a:t>
            </a:r>
            <a:r>
              <a:rPr sz="1600" spc="-2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currents</a:t>
            </a:r>
            <a:endParaRPr sz="16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536291" y="2994825"/>
            <a:ext cx="1156335" cy="226695"/>
          </a:xfrm>
          <a:custGeom>
            <a:avLst/>
            <a:gdLst/>
            <a:ahLst/>
            <a:cxnLst/>
            <a:rect l="l" t="t" r="r" b="b"/>
            <a:pathLst>
              <a:path w="1156335" h="226694">
                <a:moveTo>
                  <a:pt x="1149832" y="206336"/>
                </a:moveTo>
                <a:lnTo>
                  <a:pt x="1146936" y="225158"/>
                </a:lnTo>
                <a:lnTo>
                  <a:pt x="1153312" y="226136"/>
                </a:lnTo>
                <a:lnTo>
                  <a:pt x="1156208" y="207314"/>
                </a:lnTo>
                <a:lnTo>
                  <a:pt x="1149832" y="206336"/>
                </a:lnTo>
                <a:close/>
              </a:path>
              <a:path w="1156335" h="226694">
                <a:moveTo>
                  <a:pt x="1074521" y="194741"/>
                </a:moveTo>
                <a:lnTo>
                  <a:pt x="1071626" y="213563"/>
                </a:lnTo>
                <a:lnTo>
                  <a:pt x="1128102" y="222262"/>
                </a:lnTo>
                <a:lnTo>
                  <a:pt x="1130998" y="203428"/>
                </a:lnTo>
                <a:lnTo>
                  <a:pt x="1074521" y="194741"/>
                </a:lnTo>
                <a:close/>
              </a:path>
              <a:path w="1156335" h="226694">
                <a:moveTo>
                  <a:pt x="999210" y="183146"/>
                </a:moveTo>
                <a:lnTo>
                  <a:pt x="996302" y="201980"/>
                </a:lnTo>
                <a:lnTo>
                  <a:pt x="1052791" y="210667"/>
                </a:lnTo>
                <a:lnTo>
                  <a:pt x="1055687" y="191846"/>
                </a:lnTo>
                <a:lnTo>
                  <a:pt x="999210" y="183146"/>
                </a:lnTo>
                <a:close/>
              </a:path>
              <a:path w="1156335" h="226694">
                <a:moveTo>
                  <a:pt x="923886" y="171564"/>
                </a:moveTo>
                <a:lnTo>
                  <a:pt x="920991" y="190385"/>
                </a:lnTo>
                <a:lnTo>
                  <a:pt x="977480" y="199085"/>
                </a:lnTo>
                <a:lnTo>
                  <a:pt x="980376" y="180251"/>
                </a:lnTo>
                <a:lnTo>
                  <a:pt x="923886" y="171564"/>
                </a:lnTo>
                <a:close/>
              </a:path>
              <a:path w="1156335" h="226694">
                <a:moveTo>
                  <a:pt x="848575" y="159969"/>
                </a:moveTo>
                <a:lnTo>
                  <a:pt x="845680" y="178803"/>
                </a:lnTo>
                <a:lnTo>
                  <a:pt x="902169" y="187490"/>
                </a:lnTo>
                <a:lnTo>
                  <a:pt x="905065" y="168668"/>
                </a:lnTo>
                <a:lnTo>
                  <a:pt x="848575" y="159969"/>
                </a:lnTo>
                <a:close/>
              </a:path>
              <a:path w="1156335" h="226694">
                <a:moveTo>
                  <a:pt x="773264" y="148386"/>
                </a:moveTo>
                <a:lnTo>
                  <a:pt x="770369" y="167208"/>
                </a:lnTo>
                <a:lnTo>
                  <a:pt x="826858" y="175907"/>
                </a:lnTo>
                <a:lnTo>
                  <a:pt x="829754" y="157073"/>
                </a:lnTo>
                <a:lnTo>
                  <a:pt x="773264" y="148386"/>
                </a:lnTo>
                <a:close/>
              </a:path>
              <a:path w="1156335" h="226694">
                <a:moveTo>
                  <a:pt x="697953" y="136791"/>
                </a:moveTo>
                <a:lnTo>
                  <a:pt x="695058" y="155625"/>
                </a:lnTo>
                <a:lnTo>
                  <a:pt x="751535" y="164312"/>
                </a:lnTo>
                <a:lnTo>
                  <a:pt x="754430" y="145491"/>
                </a:lnTo>
                <a:lnTo>
                  <a:pt x="697953" y="136791"/>
                </a:lnTo>
                <a:close/>
              </a:path>
              <a:path w="1156335" h="226694">
                <a:moveTo>
                  <a:pt x="622642" y="125196"/>
                </a:moveTo>
                <a:lnTo>
                  <a:pt x="619734" y="144030"/>
                </a:lnTo>
                <a:lnTo>
                  <a:pt x="676224" y="152717"/>
                </a:lnTo>
                <a:lnTo>
                  <a:pt x="679119" y="133896"/>
                </a:lnTo>
                <a:lnTo>
                  <a:pt x="622642" y="125196"/>
                </a:lnTo>
                <a:close/>
              </a:path>
              <a:path w="1156335" h="226694">
                <a:moveTo>
                  <a:pt x="547319" y="113614"/>
                </a:moveTo>
                <a:lnTo>
                  <a:pt x="544423" y="132435"/>
                </a:lnTo>
                <a:lnTo>
                  <a:pt x="600913" y="141135"/>
                </a:lnTo>
                <a:lnTo>
                  <a:pt x="603808" y="122300"/>
                </a:lnTo>
                <a:lnTo>
                  <a:pt x="547319" y="113614"/>
                </a:lnTo>
                <a:close/>
              </a:path>
              <a:path w="1156335" h="226694">
                <a:moveTo>
                  <a:pt x="472008" y="102019"/>
                </a:moveTo>
                <a:lnTo>
                  <a:pt x="469112" y="120853"/>
                </a:lnTo>
                <a:lnTo>
                  <a:pt x="525602" y="129539"/>
                </a:lnTo>
                <a:lnTo>
                  <a:pt x="528497" y="110718"/>
                </a:lnTo>
                <a:lnTo>
                  <a:pt x="472008" y="102019"/>
                </a:lnTo>
                <a:close/>
              </a:path>
              <a:path w="1156335" h="226694">
                <a:moveTo>
                  <a:pt x="396697" y="90436"/>
                </a:moveTo>
                <a:lnTo>
                  <a:pt x="393801" y="109258"/>
                </a:lnTo>
                <a:lnTo>
                  <a:pt x="450291" y="117957"/>
                </a:lnTo>
                <a:lnTo>
                  <a:pt x="453186" y="99123"/>
                </a:lnTo>
                <a:lnTo>
                  <a:pt x="396697" y="90436"/>
                </a:lnTo>
                <a:close/>
              </a:path>
              <a:path w="1156335" h="226694">
                <a:moveTo>
                  <a:pt x="321386" y="78841"/>
                </a:moveTo>
                <a:lnTo>
                  <a:pt x="318490" y="97675"/>
                </a:lnTo>
                <a:lnTo>
                  <a:pt x="374967" y="106362"/>
                </a:lnTo>
                <a:lnTo>
                  <a:pt x="377863" y="87541"/>
                </a:lnTo>
                <a:lnTo>
                  <a:pt x="321386" y="78841"/>
                </a:lnTo>
                <a:close/>
              </a:path>
              <a:path w="1156335" h="226694">
                <a:moveTo>
                  <a:pt x="246075" y="67259"/>
                </a:moveTo>
                <a:lnTo>
                  <a:pt x="243179" y="86080"/>
                </a:lnTo>
                <a:lnTo>
                  <a:pt x="299656" y="94780"/>
                </a:lnTo>
                <a:lnTo>
                  <a:pt x="302552" y="75946"/>
                </a:lnTo>
                <a:lnTo>
                  <a:pt x="246075" y="67259"/>
                </a:lnTo>
                <a:close/>
              </a:path>
              <a:path w="1156335" h="226694">
                <a:moveTo>
                  <a:pt x="170751" y="55664"/>
                </a:moveTo>
                <a:lnTo>
                  <a:pt x="167855" y="74498"/>
                </a:lnTo>
                <a:lnTo>
                  <a:pt x="224345" y="83185"/>
                </a:lnTo>
                <a:lnTo>
                  <a:pt x="227241" y="64350"/>
                </a:lnTo>
                <a:lnTo>
                  <a:pt x="170751" y="55664"/>
                </a:lnTo>
                <a:close/>
              </a:path>
              <a:path w="1156335" h="226694">
                <a:moveTo>
                  <a:pt x="99758" y="0"/>
                </a:moveTo>
                <a:lnTo>
                  <a:pt x="98488" y="215"/>
                </a:lnTo>
                <a:lnTo>
                  <a:pt x="0" y="39027"/>
                </a:lnTo>
                <a:lnTo>
                  <a:pt x="85331" y="108140"/>
                </a:lnTo>
                <a:lnTo>
                  <a:pt x="91325" y="107505"/>
                </a:lnTo>
                <a:lnTo>
                  <a:pt x="97955" y="99326"/>
                </a:lnTo>
                <a:lnTo>
                  <a:pt x="97320" y="93332"/>
                </a:lnTo>
                <a:lnTo>
                  <a:pt x="52057" y="56667"/>
                </a:lnTo>
                <a:lnTo>
                  <a:pt x="74237" y="56667"/>
                </a:lnTo>
                <a:lnTo>
                  <a:pt x="76619" y="41173"/>
                </a:lnTo>
                <a:lnTo>
                  <a:pt x="54952" y="37846"/>
                </a:lnTo>
                <a:lnTo>
                  <a:pt x="109143" y="16484"/>
                </a:lnTo>
                <a:lnTo>
                  <a:pt x="111544" y="10960"/>
                </a:lnTo>
                <a:lnTo>
                  <a:pt x="108178" y="2387"/>
                </a:lnTo>
                <a:lnTo>
                  <a:pt x="104698" y="126"/>
                </a:lnTo>
                <a:lnTo>
                  <a:pt x="99758" y="0"/>
                </a:lnTo>
                <a:close/>
              </a:path>
              <a:path w="1156335" h="226694">
                <a:moveTo>
                  <a:pt x="95440" y="44069"/>
                </a:moveTo>
                <a:lnTo>
                  <a:pt x="92544" y="62903"/>
                </a:lnTo>
                <a:lnTo>
                  <a:pt x="149034" y="71589"/>
                </a:lnTo>
                <a:lnTo>
                  <a:pt x="151930" y="52768"/>
                </a:lnTo>
                <a:lnTo>
                  <a:pt x="95440" y="44069"/>
                </a:lnTo>
                <a:close/>
              </a:path>
              <a:path w="1156335" h="226694">
                <a:moveTo>
                  <a:pt x="74237" y="56667"/>
                </a:moveTo>
                <a:lnTo>
                  <a:pt x="52057" y="56667"/>
                </a:lnTo>
                <a:lnTo>
                  <a:pt x="73723" y="60007"/>
                </a:lnTo>
                <a:lnTo>
                  <a:pt x="74237" y="56667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10446" y="2629115"/>
            <a:ext cx="1156335" cy="226695"/>
          </a:xfrm>
          <a:custGeom>
            <a:avLst/>
            <a:gdLst/>
            <a:ahLst/>
            <a:cxnLst/>
            <a:rect l="l" t="t" r="r" b="b"/>
            <a:pathLst>
              <a:path w="1156335" h="226694">
                <a:moveTo>
                  <a:pt x="2895" y="0"/>
                </a:moveTo>
                <a:lnTo>
                  <a:pt x="0" y="18821"/>
                </a:lnTo>
                <a:lnTo>
                  <a:pt x="1101255" y="188290"/>
                </a:lnTo>
                <a:lnTo>
                  <a:pt x="1047064" y="209651"/>
                </a:lnTo>
                <a:lnTo>
                  <a:pt x="1044651" y="215176"/>
                </a:lnTo>
                <a:lnTo>
                  <a:pt x="1048029" y="223748"/>
                </a:lnTo>
                <a:lnTo>
                  <a:pt x="1051509" y="226009"/>
                </a:lnTo>
                <a:lnTo>
                  <a:pt x="1056449" y="226136"/>
                </a:lnTo>
                <a:lnTo>
                  <a:pt x="1057719" y="225920"/>
                </a:lnTo>
                <a:lnTo>
                  <a:pt x="1156208" y="187109"/>
                </a:lnTo>
                <a:lnTo>
                  <a:pt x="1134424" y="169468"/>
                </a:lnTo>
                <a:lnTo>
                  <a:pt x="1104150" y="169468"/>
                </a:lnTo>
                <a:lnTo>
                  <a:pt x="2895" y="0"/>
                </a:lnTo>
                <a:close/>
              </a:path>
              <a:path w="1156335" h="226694">
                <a:moveTo>
                  <a:pt x="1070876" y="118008"/>
                </a:moveTo>
                <a:lnTo>
                  <a:pt x="1064882" y="118630"/>
                </a:lnTo>
                <a:lnTo>
                  <a:pt x="1058252" y="126809"/>
                </a:lnTo>
                <a:lnTo>
                  <a:pt x="1058887" y="132803"/>
                </a:lnTo>
                <a:lnTo>
                  <a:pt x="1104150" y="169468"/>
                </a:lnTo>
                <a:lnTo>
                  <a:pt x="1134424" y="169468"/>
                </a:lnTo>
                <a:lnTo>
                  <a:pt x="1070876" y="11800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/>
          <p:nvPr/>
        </p:nvSpPr>
        <p:spPr>
          <a:xfrm>
            <a:off x="2396845" y="2372347"/>
            <a:ext cx="1444625" cy="98425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1400" spc="-30" dirty="0">
                <a:latin typeface="Arial"/>
                <a:cs typeface="Arial"/>
              </a:rPr>
              <a:t>streaming</a:t>
            </a:r>
            <a:r>
              <a:rPr sz="1400" spc="-7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currents</a:t>
            </a:r>
            <a:endParaRPr sz="1400">
              <a:latin typeface="Arial"/>
              <a:cs typeface="Arial"/>
            </a:endParaRPr>
          </a:p>
          <a:p>
            <a:pPr>
              <a:lnSpc>
                <a:spcPct val="100000"/>
              </a:lnSpc>
            </a:pPr>
            <a:endParaRPr sz="16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45"/>
              </a:spcBef>
            </a:pPr>
            <a:endParaRPr sz="2000">
              <a:latin typeface="Times New Roman"/>
              <a:cs typeface="Times New Roman"/>
            </a:endParaRPr>
          </a:p>
          <a:p>
            <a:pPr marL="59055" algn="ctr">
              <a:lnSpc>
                <a:spcPct val="100000"/>
              </a:lnSpc>
            </a:pPr>
            <a:r>
              <a:rPr sz="1400" spc="-25" dirty="0">
                <a:latin typeface="Arial"/>
                <a:cs typeface="Arial"/>
              </a:rPr>
              <a:t>electric</a:t>
            </a:r>
            <a:r>
              <a:rPr sz="1400" spc="-35" dirty="0">
                <a:latin typeface="Arial"/>
                <a:cs typeface="Arial"/>
              </a:rPr>
              <a:t> </a:t>
            </a:r>
            <a:r>
              <a:rPr sz="1400" spc="-25" dirty="0">
                <a:latin typeface="Arial"/>
                <a:cs typeface="Arial"/>
              </a:rPr>
              <a:t>currents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0" name="object 10"/>
          <p:cNvSpPr/>
          <p:nvPr/>
        </p:nvSpPr>
        <p:spPr>
          <a:xfrm>
            <a:off x="1180537" y="4549099"/>
            <a:ext cx="3707779" cy="227108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 txBox="1"/>
          <p:nvPr/>
        </p:nvSpPr>
        <p:spPr>
          <a:xfrm>
            <a:off x="1026204" y="4174477"/>
            <a:ext cx="451421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600" spc="-45" dirty="0">
                <a:latin typeface="Arial"/>
                <a:cs typeface="Arial"/>
              </a:rPr>
              <a:t>Measured </a:t>
            </a:r>
            <a:r>
              <a:rPr sz="1600" spc="-35" dirty="0">
                <a:latin typeface="Arial"/>
                <a:cs typeface="Arial"/>
              </a:rPr>
              <a:t>streaming </a:t>
            </a:r>
            <a:r>
              <a:rPr sz="1600" spc="-25" dirty="0">
                <a:latin typeface="Arial"/>
                <a:cs typeface="Arial"/>
              </a:rPr>
              <a:t>potential </a:t>
            </a:r>
            <a:r>
              <a:rPr sz="1600" spc="-30" dirty="0">
                <a:latin typeface="Arial"/>
                <a:cs typeface="Arial"/>
              </a:rPr>
              <a:t>difference:</a:t>
            </a:r>
            <a:r>
              <a:rPr sz="3000" spc="-44" baseline="1388" dirty="0">
                <a:latin typeface="DejaVu Sans"/>
                <a:cs typeface="DejaVu Sans"/>
              </a:rPr>
              <a:t>$ </a:t>
            </a:r>
            <a:r>
              <a:rPr sz="3000" i="1" spc="150" baseline="1388" dirty="0">
                <a:latin typeface="Trebuchet MS"/>
                <a:cs typeface="Trebuchet MS"/>
              </a:rPr>
              <a:t>—</a:t>
            </a:r>
            <a:r>
              <a:rPr sz="3000" i="1" spc="-254" baseline="1388" dirty="0">
                <a:latin typeface="Trebuchet MS"/>
                <a:cs typeface="Trebuchet MS"/>
              </a:rPr>
              <a:t> </a:t>
            </a:r>
            <a:r>
              <a:rPr sz="3000" spc="240" baseline="1388" dirty="0">
                <a:latin typeface="DejaVu Sans"/>
                <a:cs typeface="DejaVu Sans"/>
              </a:rPr>
              <a:t>$</a:t>
            </a:r>
            <a:r>
              <a:rPr sz="2100" i="1" spc="240" baseline="-9920" dirty="0">
                <a:latin typeface="Arial"/>
                <a:cs typeface="Arial"/>
              </a:rPr>
              <a:t>ref</a:t>
            </a:r>
            <a:endParaRPr sz="2100" baseline="-9920">
              <a:latin typeface="Arial"/>
              <a:cs typeface="Arial"/>
            </a:endParaRPr>
          </a:p>
        </p:txBody>
      </p:sp>
      <p:sp>
        <p:nvSpPr>
          <p:cNvPr id="12" name="object 12"/>
          <p:cNvSpPr/>
          <p:nvPr/>
        </p:nvSpPr>
        <p:spPr>
          <a:xfrm>
            <a:off x="5851588" y="1499603"/>
            <a:ext cx="3164497" cy="2772003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15494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1220"/>
              </a:spcBef>
            </a:pPr>
            <a:fld id="{81D60167-4931-47E6-BA6A-407CBD079E47}" type="slidenum">
              <a:rPr spc="-5" dirty="0"/>
              <a:t>60</a:t>
            </a:fld>
            <a:endParaRPr spc="-5" dirty="0"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4007637" y="319849"/>
            <a:ext cx="112903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Se</a:t>
            </a:r>
            <a:r>
              <a:rPr spc="65" dirty="0"/>
              <a:t>t</a:t>
            </a:r>
            <a:r>
              <a:rPr spc="-75" dirty="0"/>
              <a:t>u</a:t>
            </a:r>
            <a:r>
              <a:rPr spc="60" dirty="0"/>
              <a:t>p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57395" y="983017"/>
            <a:ext cx="8442325" cy="4768850"/>
          </a:xfrm>
          <a:prstGeom prst="rect">
            <a:avLst/>
          </a:prstGeom>
        </p:spPr>
        <p:txBody>
          <a:bodyPr vert="horz" wrap="square" lIns="0" tIns="29209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229"/>
              </a:spcBef>
            </a:pPr>
            <a:r>
              <a:rPr sz="1600" spc="-30" dirty="0">
                <a:latin typeface="Arial"/>
                <a:cs typeface="Arial"/>
              </a:rPr>
              <a:t>Embankment </a:t>
            </a:r>
            <a:r>
              <a:rPr sz="1600" spc="-20" dirty="0">
                <a:latin typeface="Arial"/>
                <a:cs typeface="Arial"/>
              </a:rPr>
              <a:t>dam </a:t>
            </a:r>
            <a:r>
              <a:rPr sz="1600" spc="-50" dirty="0">
                <a:latin typeface="Arial"/>
                <a:cs typeface="Arial"/>
              </a:rPr>
              <a:t>in </a:t>
            </a:r>
            <a:r>
              <a:rPr sz="1600" spc="-25" dirty="0">
                <a:latin typeface="Arial"/>
                <a:cs typeface="Arial"/>
              </a:rPr>
              <a:t>southeast </a:t>
            </a:r>
            <a:r>
              <a:rPr sz="1600" spc="-50" dirty="0">
                <a:latin typeface="Arial"/>
                <a:cs typeface="Arial"/>
              </a:rPr>
              <a:t>France </a:t>
            </a:r>
            <a:r>
              <a:rPr sz="1600" spc="-35" dirty="0">
                <a:latin typeface="Arial"/>
                <a:cs typeface="Arial"/>
              </a:rPr>
              <a:t>along </a:t>
            </a:r>
            <a:r>
              <a:rPr sz="1600" spc="-25" dirty="0">
                <a:latin typeface="Arial"/>
                <a:cs typeface="Arial"/>
              </a:rPr>
              <a:t>the </a:t>
            </a:r>
            <a:r>
              <a:rPr sz="1600" spc="-45" dirty="0">
                <a:latin typeface="Arial"/>
                <a:cs typeface="Arial"/>
              </a:rPr>
              <a:t>Rhone</a:t>
            </a:r>
            <a:r>
              <a:rPr sz="1600" spc="260" dirty="0">
                <a:latin typeface="Arial"/>
                <a:cs typeface="Arial"/>
              </a:rPr>
              <a:t> </a:t>
            </a:r>
            <a:r>
              <a:rPr sz="1600" spc="-65" dirty="0">
                <a:latin typeface="Arial"/>
                <a:cs typeface="Arial"/>
              </a:rPr>
              <a:t>River</a:t>
            </a:r>
            <a:endParaRPr sz="1600">
              <a:latin typeface="Arial"/>
              <a:cs typeface="Arial"/>
            </a:endParaRPr>
          </a:p>
          <a:p>
            <a:pPr marL="4928870" indent="-342900">
              <a:lnSpc>
                <a:spcPct val="100000"/>
              </a:lnSpc>
              <a:spcBef>
                <a:spcPts val="155"/>
              </a:spcBef>
              <a:buChar char="•"/>
              <a:tabLst>
                <a:tab pos="4928870" algn="l"/>
                <a:tab pos="4929505" algn="l"/>
              </a:tabLst>
            </a:pPr>
            <a:r>
              <a:rPr sz="1900" spc="-25" dirty="0">
                <a:latin typeface="Arial"/>
                <a:cs typeface="Arial"/>
              </a:rPr>
              <a:t>Unconsolidated</a:t>
            </a:r>
            <a:r>
              <a:rPr sz="1900" spc="-15" dirty="0">
                <a:latin typeface="Arial"/>
                <a:cs typeface="Arial"/>
              </a:rPr>
              <a:t> </a:t>
            </a:r>
            <a:r>
              <a:rPr sz="1900" spc="-45" dirty="0">
                <a:latin typeface="Arial"/>
                <a:cs typeface="Arial"/>
              </a:rPr>
              <a:t>materials:</a:t>
            </a:r>
            <a:endParaRPr sz="1900">
              <a:latin typeface="Arial"/>
              <a:cs typeface="Arial"/>
            </a:endParaRPr>
          </a:p>
          <a:p>
            <a:pPr marL="5328920" lvl="1" indent="-285750">
              <a:lnSpc>
                <a:spcPct val="100000"/>
              </a:lnSpc>
              <a:spcBef>
                <a:spcPts val="420"/>
              </a:spcBef>
              <a:buChar char="–"/>
              <a:tabLst>
                <a:tab pos="5328920" algn="l"/>
                <a:tab pos="5329555" algn="l"/>
              </a:tabLst>
            </a:pPr>
            <a:r>
              <a:rPr sz="1700" spc="-30" dirty="0">
                <a:latin typeface="Arial"/>
                <a:cs typeface="Arial"/>
              </a:rPr>
              <a:t>sand </a:t>
            </a:r>
            <a:r>
              <a:rPr sz="1700" spc="25" dirty="0">
                <a:latin typeface="Arial"/>
                <a:cs typeface="Arial"/>
              </a:rPr>
              <a:t>+</a:t>
            </a:r>
            <a:r>
              <a:rPr sz="1700" spc="30" dirty="0">
                <a:latin typeface="Arial"/>
                <a:cs typeface="Arial"/>
              </a:rPr>
              <a:t> </a:t>
            </a:r>
            <a:r>
              <a:rPr sz="1700" spc="-50" dirty="0">
                <a:latin typeface="Arial"/>
                <a:cs typeface="Arial"/>
              </a:rPr>
              <a:t>gravels</a:t>
            </a:r>
            <a:endParaRPr sz="1700">
              <a:latin typeface="Arial"/>
              <a:cs typeface="Arial"/>
            </a:endParaRPr>
          </a:p>
          <a:p>
            <a:pPr marL="4928870" indent="-342900">
              <a:lnSpc>
                <a:spcPct val="100000"/>
              </a:lnSpc>
              <a:spcBef>
                <a:spcPts val="1595"/>
              </a:spcBef>
              <a:buChar char="•"/>
              <a:tabLst>
                <a:tab pos="4928870" algn="l"/>
                <a:tab pos="4929505" algn="l"/>
              </a:tabLst>
            </a:pPr>
            <a:r>
              <a:rPr sz="1900" spc="-60" dirty="0">
                <a:latin typeface="Arial"/>
                <a:cs typeface="Arial"/>
              </a:rPr>
              <a:t>Riverside </a:t>
            </a:r>
            <a:r>
              <a:rPr sz="1900" spc="-40" dirty="0">
                <a:latin typeface="Arial"/>
                <a:cs typeface="Arial"/>
              </a:rPr>
              <a:t>impermeable</a:t>
            </a:r>
            <a:r>
              <a:rPr sz="1900" spc="40" dirty="0">
                <a:latin typeface="Arial"/>
                <a:cs typeface="Arial"/>
              </a:rPr>
              <a:t> </a:t>
            </a:r>
            <a:r>
              <a:rPr sz="1900" spc="-70" dirty="0">
                <a:latin typeface="Arial"/>
                <a:cs typeface="Arial"/>
              </a:rPr>
              <a:t>layer</a:t>
            </a:r>
            <a:endParaRPr sz="1900">
              <a:latin typeface="Arial"/>
              <a:cs typeface="Arial"/>
            </a:endParaRPr>
          </a:p>
          <a:p>
            <a:pPr marL="5328920" lvl="1" indent="-285750">
              <a:lnSpc>
                <a:spcPct val="100000"/>
              </a:lnSpc>
              <a:spcBef>
                <a:spcPts val="420"/>
              </a:spcBef>
              <a:buChar char="–"/>
              <a:tabLst>
                <a:tab pos="5328920" algn="l"/>
                <a:tab pos="5329555" algn="l"/>
              </a:tabLst>
            </a:pPr>
            <a:r>
              <a:rPr sz="1700" spc="-15" dirty="0">
                <a:latin typeface="Arial"/>
                <a:cs typeface="Arial"/>
              </a:rPr>
              <a:t>cemented </a:t>
            </a:r>
            <a:r>
              <a:rPr sz="1700" spc="-40" dirty="0">
                <a:latin typeface="Arial"/>
                <a:cs typeface="Arial"/>
              </a:rPr>
              <a:t>clay </a:t>
            </a:r>
            <a:r>
              <a:rPr sz="1700" spc="-25" dirty="0">
                <a:latin typeface="Arial"/>
                <a:cs typeface="Arial"/>
              </a:rPr>
              <a:t>and</a:t>
            </a:r>
            <a:r>
              <a:rPr sz="1700" spc="45" dirty="0">
                <a:latin typeface="Arial"/>
                <a:cs typeface="Arial"/>
              </a:rPr>
              <a:t> </a:t>
            </a:r>
            <a:r>
              <a:rPr sz="1700" spc="-40" dirty="0">
                <a:latin typeface="Arial"/>
                <a:cs typeface="Arial"/>
              </a:rPr>
              <a:t>silt</a:t>
            </a:r>
            <a:endParaRPr sz="1700">
              <a:latin typeface="Arial"/>
              <a:cs typeface="Arial"/>
            </a:endParaRPr>
          </a:p>
          <a:p>
            <a:pPr marL="4928870" indent="-342900">
              <a:lnSpc>
                <a:spcPct val="100000"/>
              </a:lnSpc>
              <a:spcBef>
                <a:spcPts val="1625"/>
              </a:spcBef>
              <a:buChar char="•"/>
              <a:tabLst>
                <a:tab pos="4928870" algn="l"/>
                <a:tab pos="4929505" algn="l"/>
              </a:tabLst>
            </a:pPr>
            <a:r>
              <a:rPr sz="1900" spc="-25" dirty="0">
                <a:latin typeface="Arial"/>
                <a:cs typeface="Arial"/>
              </a:rPr>
              <a:t>Expected water</a:t>
            </a:r>
            <a:r>
              <a:rPr sz="1900" dirty="0">
                <a:latin typeface="Arial"/>
                <a:cs typeface="Arial"/>
              </a:rPr>
              <a:t> </a:t>
            </a:r>
            <a:r>
              <a:rPr sz="1900" spc="-45" dirty="0">
                <a:latin typeface="Arial"/>
                <a:cs typeface="Arial"/>
              </a:rPr>
              <a:t>seepage</a:t>
            </a:r>
            <a:endParaRPr sz="1900">
              <a:latin typeface="Arial"/>
              <a:cs typeface="Arial"/>
            </a:endParaRPr>
          </a:p>
          <a:p>
            <a:pPr marL="5328920" lvl="1" indent="-285750">
              <a:lnSpc>
                <a:spcPct val="100000"/>
              </a:lnSpc>
              <a:spcBef>
                <a:spcPts val="385"/>
              </a:spcBef>
              <a:buChar char="–"/>
              <a:tabLst>
                <a:tab pos="5328920" algn="l"/>
                <a:tab pos="5329555" algn="l"/>
              </a:tabLst>
            </a:pPr>
            <a:r>
              <a:rPr sz="1700" spc="-45" dirty="0">
                <a:latin typeface="Arial"/>
                <a:cs typeface="Arial"/>
              </a:rPr>
              <a:t>leakage </a:t>
            </a:r>
            <a:r>
              <a:rPr sz="1700" spc="-20" dirty="0">
                <a:latin typeface="Arial"/>
                <a:cs typeface="Arial"/>
              </a:rPr>
              <a:t>water </a:t>
            </a:r>
            <a:r>
              <a:rPr sz="1700" spc="-15" dirty="0">
                <a:latin typeface="Arial"/>
                <a:cs typeface="Arial"/>
              </a:rPr>
              <a:t>collected </a:t>
            </a:r>
            <a:r>
              <a:rPr sz="1700" spc="-55" dirty="0">
                <a:latin typeface="Arial"/>
                <a:cs typeface="Arial"/>
              </a:rPr>
              <a:t>in </a:t>
            </a:r>
            <a:r>
              <a:rPr sz="1700" spc="-65" dirty="0">
                <a:latin typeface="Arial"/>
                <a:cs typeface="Arial"/>
              </a:rPr>
              <a:t>a</a:t>
            </a:r>
            <a:r>
              <a:rPr sz="1700" spc="100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ditch</a:t>
            </a:r>
            <a:endParaRPr sz="1700">
              <a:latin typeface="Arial"/>
              <a:cs typeface="Arial"/>
            </a:endParaRPr>
          </a:p>
          <a:p>
            <a:pPr marL="4928870" indent="-342900">
              <a:lnSpc>
                <a:spcPct val="100000"/>
              </a:lnSpc>
              <a:spcBef>
                <a:spcPts val="1630"/>
              </a:spcBef>
              <a:buChar char="•"/>
              <a:tabLst>
                <a:tab pos="4928870" algn="l"/>
                <a:tab pos="4929505" algn="l"/>
              </a:tabLst>
            </a:pPr>
            <a:r>
              <a:rPr sz="1900" spc="-45" dirty="0">
                <a:latin typeface="Arial"/>
                <a:cs typeface="Arial"/>
              </a:rPr>
              <a:t>Piezometers</a:t>
            </a:r>
            <a:endParaRPr sz="1900">
              <a:latin typeface="Arial"/>
              <a:cs typeface="Arial"/>
            </a:endParaRPr>
          </a:p>
          <a:p>
            <a:pPr marL="5328920" lvl="1" indent="-285750">
              <a:lnSpc>
                <a:spcPct val="100000"/>
              </a:lnSpc>
              <a:spcBef>
                <a:spcPts val="385"/>
              </a:spcBef>
              <a:buChar char="–"/>
              <a:tabLst>
                <a:tab pos="5328920" algn="l"/>
                <a:tab pos="5329555" algn="l"/>
              </a:tabLst>
            </a:pPr>
            <a:r>
              <a:rPr sz="1700" spc="-45" dirty="0">
                <a:latin typeface="Arial"/>
                <a:cs typeface="Arial"/>
              </a:rPr>
              <a:t>measure </a:t>
            </a:r>
            <a:r>
              <a:rPr sz="1700" spc="-20" dirty="0">
                <a:latin typeface="Arial"/>
                <a:cs typeface="Arial"/>
              </a:rPr>
              <a:t>water</a:t>
            </a:r>
            <a:r>
              <a:rPr sz="1700" spc="40" dirty="0">
                <a:latin typeface="Arial"/>
                <a:cs typeface="Arial"/>
              </a:rPr>
              <a:t> </a:t>
            </a:r>
            <a:r>
              <a:rPr sz="1700" spc="-65" dirty="0">
                <a:latin typeface="Arial"/>
                <a:cs typeface="Arial"/>
              </a:rPr>
              <a:t>level</a:t>
            </a:r>
            <a:endParaRPr sz="1700">
              <a:latin typeface="Arial"/>
              <a:cs typeface="Arial"/>
            </a:endParaRPr>
          </a:p>
          <a:p>
            <a:pPr marL="5328920" lvl="1" indent="-285750">
              <a:lnSpc>
                <a:spcPct val="100000"/>
              </a:lnSpc>
              <a:spcBef>
                <a:spcPts val="395"/>
              </a:spcBef>
              <a:buChar char="–"/>
              <a:tabLst>
                <a:tab pos="5328920" algn="l"/>
                <a:tab pos="5329555" algn="l"/>
              </a:tabLst>
            </a:pPr>
            <a:r>
              <a:rPr sz="1700" spc="-55" dirty="0">
                <a:latin typeface="Arial"/>
                <a:cs typeface="Arial"/>
              </a:rPr>
              <a:t>every</a:t>
            </a:r>
            <a:r>
              <a:rPr sz="1700" spc="-5" dirty="0">
                <a:latin typeface="Arial"/>
                <a:cs typeface="Arial"/>
              </a:rPr>
              <a:t> </a:t>
            </a:r>
            <a:r>
              <a:rPr sz="1700" spc="5" dirty="0">
                <a:latin typeface="Arial"/>
                <a:cs typeface="Arial"/>
              </a:rPr>
              <a:t>~150m</a:t>
            </a:r>
            <a:endParaRPr sz="1700">
              <a:latin typeface="Arial"/>
              <a:cs typeface="Arial"/>
            </a:endParaRPr>
          </a:p>
          <a:p>
            <a:pPr marL="4928870" indent="-342900">
              <a:lnSpc>
                <a:spcPct val="100000"/>
              </a:lnSpc>
              <a:spcBef>
                <a:spcPts val="1789"/>
              </a:spcBef>
              <a:buChar char="•"/>
              <a:tabLst>
                <a:tab pos="4928870" algn="l"/>
                <a:tab pos="4929505" algn="l"/>
              </a:tabLst>
            </a:pPr>
            <a:r>
              <a:rPr sz="1900" spc="-65" dirty="0">
                <a:latin typeface="Arial"/>
                <a:cs typeface="Arial"/>
              </a:rPr>
              <a:t>Vertical</a:t>
            </a:r>
            <a:r>
              <a:rPr sz="1900" spc="-10" dirty="0">
                <a:latin typeface="Arial"/>
                <a:cs typeface="Arial"/>
              </a:rPr>
              <a:t> </a:t>
            </a:r>
            <a:r>
              <a:rPr sz="1900" spc="-55" dirty="0">
                <a:latin typeface="Arial"/>
                <a:cs typeface="Arial"/>
              </a:rPr>
              <a:t>sealing</a:t>
            </a:r>
            <a:endParaRPr sz="1900">
              <a:latin typeface="Arial"/>
              <a:cs typeface="Arial"/>
            </a:endParaRPr>
          </a:p>
          <a:p>
            <a:pPr marL="5328920" lvl="1" indent="-285750">
              <a:lnSpc>
                <a:spcPct val="100000"/>
              </a:lnSpc>
              <a:spcBef>
                <a:spcPts val="420"/>
              </a:spcBef>
              <a:buChar char="–"/>
              <a:tabLst>
                <a:tab pos="5328920" algn="l"/>
                <a:tab pos="5329555" algn="l"/>
              </a:tabLst>
            </a:pPr>
            <a:r>
              <a:rPr sz="1700" spc="-15" dirty="0">
                <a:latin typeface="Arial"/>
                <a:cs typeface="Arial"/>
              </a:rPr>
              <a:t>cement </a:t>
            </a:r>
            <a:r>
              <a:rPr sz="1700" spc="25" dirty="0">
                <a:latin typeface="Arial"/>
                <a:cs typeface="Arial"/>
              </a:rPr>
              <a:t>+</a:t>
            </a:r>
            <a:r>
              <a:rPr sz="1700" spc="5" dirty="0">
                <a:latin typeface="Arial"/>
                <a:cs typeface="Arial"/>
              </a:rPr>
              <a:t> </a:t>
            </a:r>
            <a:r>
              <a:rPr sz="1700" spc="-20" dirty="0">
                <a:latin typeface="Arial"/>
                <a:cs typeface="Arial"/>
              </a:rPr>
              <a:t>bentonite</a:t>
            </a:r>
            <a:endParaRPr sz="1700">
              <a:latin typeface="Arial"/>
              <a:cs typeface="Arial"/>
            </a:endParaRPr>
          </a:p>
          <a:p>
            <a:pPr marL="5328920" lvl="1" indent="-285750">
              <a:lnSpc>
                <a:spcPct val="100000"/>
              </a:lnSpc>
              <a:spcBef>
                <a:spcPts val="395"/>
              </a:spcBef>
              <a:buChar char="–"/>
              <a:tabLst>
                <a:tab pos="5328920" algn="l"/>
                <a:tab pos="5329555" algn="l"/>
              </a:tabLst>
            </a:pPr>
            <a:r>
              <a:rPr sz="1700" spc="-5" dirty="0">
                <a:latin typeface="Arial"/>
                <a:cs typeface="Arial"/>
              </a:rPr>
              <a:t>12 </a:t>
            </a:r>
            <a:r>
              <a:rPr sz="1700" dirty="0">
                <a:latin typeface="Arial"/>
                <a:cs typeface="Arial"/>
              </a:rPr>
              <a:t>m </a:t>
            </a:r>
            <a:r>
              <a:rPr sz="1700" spc="-30" dirty="0">
                <a:latin typeface="Arial"/>
                <a:cs typeface="Arial"/>
              </a:rPr>
              <a:t>height </a:t>
            </a:r>
            <a:r>
              <a:rPr sz="1700" spc="-25" dirty="0">
                <a:latin typeface="Arial"/>
                <a:cs typeface="Arial"/>
              </a:rPr>
              <a:t>and </a:t>
            </a:r>
            <a:r>
              <a:rPr sz="1700" spc="10" dirty="0">
                <a:latin typeface="Arial"/>
                <a:cs typeface="Arial"/>
              </a:rPr>
              <a:t>12cm</a:t>
            </a:r>
            <a:r>
              <a:rPr sz="1700" spc="25" dirty="0">
                <a:latin typeface="Arial"/>
                <a:cs typeface="Arial"/>
              </a:rPr>
              <a:t> </a:t>
            </a:r>
            <a:r>
              <a:rPr sz="1700" spc="-5" dirty="0">
                <a:latin typeface="Arial"/>
                <a:cs typeface="Arial"/>
              </a:rPr>
              <a:t>width</a:t>
            </a:r>
            <a:endParaRPr sz="17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527772" y="1458711"/>
            <a:ext cx="3940939" cy="465437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1150160" y="6396497"/>
            <a:ext cx="6868159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Can </a:t>
            </a:r>
            <a:r>
              <a:rPr sz="1800" spc="-20" dirty="0">
                <a:latin typeface="Arial"/>
                <a:cs typeface="Arial"/>
              </a:rPr>
              <a:t>we </a:t>
            </a:r>
            <a:r>
              <a:rPr sz="1800" spc="-45" dirty="0">
                <a:latin typeface="Arial"/>
                <a:cs typeface="Arial"/>
              </a:rPr>
              <a:t>image </a:t>
            </a:r>
            <a:r>
              <a:rPr sz="1800" spc="-25" dirty="0">
                <a:latin typeface="Arial"/>
                <a:cs typeface="Arial"/>
              </a:rPr>
              <a:t>the </a:t>
            </a:r>
            <a:r>
              <a:rPr sz="1800" spc="-50" dirty="0">
                <a:latin typeface="Arial"/>
                <a:cs typeface="Arial"/>
              </a:rPr>
              <a:t>preferential </a:t>
            </a:r>
            <a:r>
              <a:rPr sz="1800" spc="-40" dirty="0">
                <a:latin typeface="Arial"/>
                <a:cs typeface="Arial"/>
              </a:rPr>
              <a:t>seepage zone,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spc="-30" dirty="0">
                <a:latin typeface="Arial"/>
                <a:cs typeface="Arial"/>
              </a:rPr>
              <a:t>determine</a:t>
            </a:r>
            <a:r>
              <a:rPr sz="1800" spc="325" dirty="0">
                <a:latin typeface="Arial"/>
                <a:cs typeface="Arial"/>
              </a:rPr>
              <a:t> </a:t>
            </a:r>
            <a:r>
              <a:rPr sz="1800" spc="-35" dirty="0">
                <a:latin typeface="Arial"/>
                <a:cs typeface="Arial"/>
              </a:rPr>
              <a:t>velocity?</a:t>
            </a:r>
            <a:endParaRPr sz="18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8413115" y="6430518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61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615435" y="319849"/>
            <a:ext cx="19132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0" dirty="0"/>
              <a:t>P</a:t>
            </a:r>
            <a:r>
              <a:rPr spc="-125" dirty="0"/>
              <a:t>r</a:t>
            </a:r>
            <a:r>
              <a:rPr spc="25" dirty="0"/>
              <a:t>op</a:t>
            </a:r>
            <a:r>
              <a:rPr spc="-135" dirty="0"/>
              <a:t>e</a:t>
            </a:r>
            <a:r>
              <a:rPr spc="-60" dirty="0"/>
              <a:t>r</a:t>
            </a:r>
            <a:r>
              <a:rPr spc="65" dirty="0"/>
              <a:t>t</a:t>
            </a:r>
            <a:r>
              <a:rPr spc="-135" dirty="0"/>
              <a:t>ie</a:t>
            </a:r>
            <a:r>
              <a:rPr spc="-65" dirty="0"/>
              <a:t>s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435094" y="1160475"/>
            <a:ext cx="148463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30" dirty="0">
                <a:latin typeface="Arial"/>
                <a:cs typeface="Arial"/>
              </a:rPr>
              <a:t>Geologic</a:t>
            </a:r>
            <a:r>
              <a:rPr sz="1600" spc="-50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section</a:t>
            </a:r>
            <a:endParaRPr sz="16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177910" y="4128681"/>
            <a:ext cx="200787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latin typeface="Arial"/>
                <a:cs typeface="Arial"/>
              </a:rPr>
              <a:t>Physical </a:t>
            </a:r>
            <a:r>
              <a:rPr sz="1600" spc="-25" dirty="0">
                <a:latin typeface="Arial"/>
                <a:cs typeface="Arial"/>
              </a:rPr>
              <a:t>property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30" dirty="0">
                <a:latin typeface="Arial"/>
                <a:cs typeface="Arial"/>
              </a:rPr>
              <a:t>table</a:t>
            </a:r>
            <a:endParaRPr sz="16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702523" y="1512138"/>
            <a:ext cx="4526559" cy="26408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05344" y="4548830"/>
            <a:ext cx="5156278" cy="1665412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5479415" y="1150984"/>
            <a:ext cx="3060700" cy="128397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dirty="0">
                <a:latin typeface="Arial"/>
                <a:cs typeface="Arial"/>
              </a:rPr>
              <a:t>Low </a:t>
            </a:r>
            <a:r>
              <a:rPr sz="2200" spc="-45" dirty="0">
                <a:latin typeface="Arial"/>
                <a:cs typeface="Arial"/>
              </a:rPr>
              <a:t>permeability</a:t>
            </a:r>
            <a:r>
              <a:rPr sz="2200" spc="-60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zone</a:t>
            </a:r>
            <a:endParaRPr sz="22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9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35" dirty="0">
                <a:latin typeface="Arial"/>
                <a:cs typeface="Arial"/>
              </a:rPr>
              <a:t>Cemented </a:t>
            </a:r>
            <a:r>
              <a:rPr sz="2000" spc="-50" dirty="0">
                <a:latin typeface="Arial"/>
                <a:cs typeface="Arial"/>
              </a:rPr>
              <a:t>clay </a:t>
            </a:r>
            <a:r>
              <a:rPr sz="2000" spc="-114" dirty="0">
                <a:latin typeface="Arial"/>
                <a:cs typeface="Arial"/>
              </a:rPr>
              <a:t>&amp;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35" dirty="0">
                <a:latin typeface="Arial"/>
                <a:cs typeface="Arial"/>
              </a:rPr>
              <a:t>silt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80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80" dirty="0">
                <a:latin typeface="Arial"/>
                <a:cs typeface="Arial"/>
              </a:rPr>
              <a:t>Seal</a:t>
            </a:r>
            <a:endParaRPr sz="20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5479415" y="2577529"/>
            <a:ext cx="3101975" cy="877569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latin typeface="Arial"/>
                <a:cs typeface="Arial"/>
              </a:rPr>
              <a:t>High </a:t>
            </a:r>
            <a:r>
              <a:rPr sz="2200" spc="-45" dirty="0">
                <a:latin typeface="Arial"/>
                <a:cs typeface="Arial"/>
              </a:rPr>
              <a:t>permeability</a:t>
            </a:r>
            <a:r>
              <a:rPr sz="2200" spc="-30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zone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795"/>
              </a:spcBef>
              <a:tabLst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65" dirty="0">
                <a:latin typeface="Arial"/>
                <a:cs typeface="Arial"/>
              </a:rPr>
              <a:t>Gravels</a:t>
            </a:r>
            <a:endParaRPr sz="20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479415" y="3593336"/>
            <a:ext cx="3561715" cy="885825"/>
          </a:xfrm>
          <a:prstGeom prst="rect">
            <a:avLst/>
          </a:prstGeom>
        </p:spPr>
        <p:txBody>
          <a:bodyPr vert="horz" wrap="square" lIns="0" tIns="12763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latin typeface="Arial"/>
                <a:cs typeface="Arial"/>
              </a:rPr>
              <a:t>High </a:t>
            </a:r>
            <a:r>
              <a:rPr sz="2200" spc="-50" dirty="0">
                <a:latin typeface="Arial"/>
                <a:cs typeface="Arial"/>
              </a:rPr>
              <a:t>electrical</a:t>
            </a:r>
            <a:r>
              <a:rPr sz="2200" dirty="0">
                <a:latin typeface="Arial"/>
                <a:cs typeface="Arial"/>
              </a:rPr>
              <a:t> </a:t>
            </a:r>
            <a:r>
              <a:rPr sz="2200" spc="-20" dirty="0">
                <a:latin typeface="Arial"/>
                <a:cs typeface="Arial"/>
              </a:rPr>
              <a:t>conductivity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830"/>
              </a:spcBef>
              <a:tabLst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50" dirty="0">
                <a:latin typeface="Arial"/>
                <a:cs typeface="Arial"/>
              </a:rPr>
              <a:t>Silt </a:t>
            </a:r>
            <a:r>
              <a:rPr sz="2000" spc="-30" dirty="0">
                <a:latin typeface="Arial"/>
                <a:cs typeface="Arial"/>
              </a:rPr>
              <a:t>and</a:t>
            </a:r>
            <a:r>
              <a:rPr sz="2000" spc="20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clays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5479415" y="4622229"/>
            <a:ext cx="2409825" cy="877569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latin typeface="Arial"/>
                <a:cs typeface="Arial"/>
              </a:rPr>
              <a:t>High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70" dirty="0">
                <a:latin typeface="Arial"/>
                <a:cs typeface="Arial"/>
              </a:rPr>
              <a:t>Q</a:t>
            </a:r>
            <a:r>
              <a:rPr sz="2175" spc="-104" baseline="-21072" dirty="0">
                <a:latin typeface="Arial"/>
                <a:cs typeface="Arial"/>
              </a:rPr>
              <a:t>v</a:t>
            </a:r>
            <a:endParaRPr sz="2175" baseline="-21072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795"/>
              </a:spcBef>
              <a:tabLst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-35" dirty="0">
                <a:latin typeface="Arial"/>
                <a:cs typeface="Arial"/>
              </a:rPr>
              <a:t>Cemented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50" dirty="0">
                <a:latin typeface="Arial"/>
                <a:cs typeface="Arial"/>
              </a:rPr>
              <a:t>clay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8413115" y="6430518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62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27475" y="319849"/>
            <a:ext cx="12896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05" dirty="0"/>
              <a:t>Su</a:t>
            </a:r>
            <a:r>
              <a:rPr spc="-60" dirty="0"/>
              <a:t>r</a:t>
            </a:r>
            <a:r>
              <a:rPr spc="-130" dirty="0"/>
              <a:t>v</a:t>
            </a:r>
            <a:r>
              <a:rPr spc="-135" dirty="0"/>
              <a:t>e</a:t>
            </a:r>
            <a:r>
              <a:rPr spc="-130" dirty="0"/>
              <a:t>y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535940" y="5302739"/>
            <a:ext cx="2219960" cy="1283970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60" dirty="0">
                <a:latin typeface="Arial"/>
                <a:cs typeface="Arial"/>
              </a:rPr>
              <a:t>DC</a:t>
            </a:r>
            <a:r>
              <a:rPr sz="2200" spc="-70" dirty="0">
                <a:latin typeface="Arial"/>
                <a:cs typeface="Arial"/>
              </a:rPr>
              <a:t> survey</a:t>
            </a:r>
            <a:endParaRPr sz="22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795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5" dirty="0">
                <a:latin typeface="Arial"/>
                <a:cs typeface="Arial"/>
              </a:rPr>
              <a:t>4 </a:t>
            </a:r>
            <a:r>
              <a:rPr sz="2000" spc="-50" dirty="0">
                <a:latin typeface="Arial"/>
                <a:cs typeface="Arial"/>
              </a:rPr>
              <a:t>profile</a:t>
            </a:r>
            <a:r>
              <a:rPr sz="2000" spc="-55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lines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800"/>
              </a:spcBef>
              <a:buChar char="–"/>
              <a:tabLst>
                <a:tab pos="755015" algn="l"/>
                <a:tab pos="755650" algn="l"/>
              </a:tabLst>
            </a:pPr>
            <a:r>
              <a:rPr sz="2000" spc="-65" dirty="0">
                <a:latin typeface="Arial"/>
                <a:cs typeface="Arial"/>
              </a:rPr>
              <a:t>Wenner</a:t>
            </a:r>
            <a:r>
              <a:rPr sz="2000" spc="-80" dirty="0">
                <a:latin typeface="Arial"/>
                <a:cs typeface="Arial"/>
              </a:rPr>
              <a:t> </a:t>
            </a:r>
            <a:r>
              <a:rPr sz="2000" spc="-65" dirty="0">
                <a:latin typeface="Arial"/>
                <a:cs typeface="Arial"/>
              </a:rPr>
              <a:t>array</a:t>
            </a:r>
            <a:endParaRPr sz="2000">
              <a:latin typeface="Arial"/>
              <a:cs typeface="Arial"/>
            </a:endParaRPr>
          </a:p>
        </p:txBody>
      </p:sp>
      <p:sp>
        <p:nvSpPr>
          <p:cNvPr id="4" name="object 4"/>
          <p:cNvSpPr txBox="1"/>
          <p:nvPr/>
        </p:nvSpPr>
        <p:spPr>
          <a:xfrm>
            <a:off x="4944122" y="5302739"/>
            <a:ext cx="3326129" cy="877569"/>
          </a:xfrm>
          <a:prstGeom prst="rect">
            <a:avLst/>
          </a:prstGeom>
        </p:spPr>
        <p:txBody>
          <a:bodyPr vert="horz" wrap="square" lIns="0" tIns="123189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969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latin typeface="Arial"/>
                <a:cs typeface="Arial"/>
              </a:rPr>
              <a:t>SP </a:t>
            </a:r>
            <a:r>
              <a:rPr sz="2200" spc="-70" dirty="0">
                <a:latin typeface="Arial"/>
                <a:cs typeface="Arial"/>
              </a:rPr>
              <a:t>survey </a:t>
            </a:r>
            <a:r>
              <a:rPr sz="2200" spc="-110" dirty="0">
                <a:latin typeface="Arial"/>
                <a:cs typeface="Arial"/>
              </a:rPr>
              <a:t>(2</a:t>
            </a:r>
            <a:r>
              <a:rPr sz="2200" spc="130" dirty="0">
                <a:latin typeface="Arial"/>
                <a:cs typeface="Arial"/>
              </a:rPr>
              <a:t> </a:t>
            </a:r>
            <a:r>
              <a:rPr sz="2200" spc="-80" dirty="0">
                <a:latin typeface="Arial"/>
                <a:cs typeface="Arial"/>
              </a:rPr>
              <a:t>days)</a:t>
            </a:r>
            <a:endParaRPr sz="2200">
              <a:latin typeface="Arial"/>
              <a:cs typeface="Arial"/>
            </a:endParaRPr>
          </a:p>
          <a:p>
            <a:pPr marL="469900">
              <a:lnSpc>
                <a:spcPct val="100000"/>
              </a:lnSpc>
              <a:spcBef>
                <a:spcPts val="795"/>
              </a:spcBef>
              <a:tabLst>
                <a:tab pos="7550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15" dirty="0">
                <a:latin typeface="Arial"/>
                <a:cs typeface="Arial"/>
              </a:rPr>
              <a:t>2007/09/18: </a:t>
            </a:r>
            <a:r>
              <a:rPr sz="2000" spc="-5" dirty="0">
                <a:latin typeface="Arial"/>
                <a:cs typeface="Arial"/>
              </a:rPr>
              <a:t>1169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5" name="object 5"/>
          <p:cNvSpPr txBox="1"/>
          <p:nvPr/>
        </p:nvSpPr>
        <p:spPr>
          <a:xfrm>
            <a:off x="5401322" y="6256003"/>
            <a:ext cx="286893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  <a:tabLst>
                <a:tab pos="297815" algn="l"/>
              </a:tabLst>
            </a:pPr>
            <a:r>
              <a:rPr sz="2000" dirty="0">
                <a:latin typeface="Arial"/>
                <a:cs typeface="Arial"/>
              </a:rPr>
              <a:t>–	</a:t>
            </a:r>
            <a:r>
              <a:rPr sz="2000" spc="15" dirty="0">
                <a:latin typeface="Arial"/>
                <a:cs typeface="Arial"/>
              </a:rPr>
              <a:t>2007/09/19: </a:t>
            </a:r>
            <a:r>
              <a:rPr sz="2000" spc="-5" dirty="0">
                <a:latin typeface="Arial"/>
                <a:cs typeface="Arial"/>
              </a:rPr>
              <a:t>2076</a:t>
            </a:r>
            <a:r>
              <a:rPr sz="2000" spc="-65" dirty="0">
                <a:latin typeface="Arial"/>
                <a:cs typeface="Arial"/>
              </a:rPr>
              <a:t> </a:t>
            </a:r>
            <a:r>
              <a:rPr sz="2000" spc="-25" dirty="0">
                <a:latin typeface="Arial"/>
                <a:cs typeface="Arial"/>
              </a:rPr>
              <a:t>data</a:t>
            </a:r>
            <a:endParaRPr sz="2000">
              <a:latin typeface="Arial"/>
              <a:cs typeface="Arial"/>
            </a:endParaRPr>
          </a:p>
        </p:txBody>
      </p:sp>
      <p:sp>
        <p:nvSpPr>
          <p:cNvPr id="6" name="object 6"/>
          <p:cNvSpPr/>
          <p:nvPr/>
        </p:nvSpPr>
        <p:spPr>
          <a:xfrm>
            <a:off x="742737" y="1095712"/>
            <a:ext cx="7574245" cy="4064225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8413115" y="6430518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63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493" y="1448422"/>
            <a:ext cx="8669020" cy="3376929"/>
          </a:xfrm>
          <a:custGeom>
            <a:avLst/>
            <a:gdLst/>
            <a:ahLst/>
            <a:cxnLst/>
            <a:rect l="l" t="t" r="r" b="b"/>
            <a:pathLst>
              <a:path w="8669020" h="3376929">
                <a:moveTo>
                  <a:pt x="0" y="0"/>
                </a:moveTo>
                <a:lnTo>
                  <a:pt x="8669014" y="0"/>
                </a:lnTo>
                <a:lnTo>
                  <a:pt x="8669014" y="3376501"/>
                </a:lnTo>
                <a:lnTo>
                  <a:pt x="0" y="3376501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4123525" y="319849"/>
            <a:ext cx="89789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35" dirty="0"/>
              <a:t>Da</a:t>
            </a:r>
            <a:r>
              <a:rPr spc="65" dirty="0"/>
              <a:t>t</a:t>
            </a:r>
            <a:r>
              <a:rPr spc="-130" dirty="0"/>
              <a:t>a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34185"/>
            <a:ext cx="40601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latin typeface="Arial"/>
                <a:cs typeface="Arial"/>
              </a:rPr>
              <a:t>SP </a:t>
            </a:r>
            <a:r>
              <a:rPr sz="2200" spc="-25" dirty="0">
                <a:latin typeface="Arial"/>
                <a:cs typeface="Arial"/>
              </a:rPr>
              <a:t>maps on </a:t>
            </a:r>
            <a:r>
              <a:rPr sz="2200" spc="20" dirty="0">
                <a:latin typeface="Arial"/>
                <a:cs typeface="Arial"/>
              </a:rPr>
              <a:t>two </a:t>
            </a:r>
            <a:r>
              <a:rPr sz="2200" spc="-50" dirty="0">
                <a:latin typeface="Arial"/>
                <a:cs typeface="Arial"/>
              </a:rPr>
              <a:t>different</a:t>
            </a:r>
            <a:r>
              <a:rPr sz="2200" spc="90" dirty="0">
                <a:latin typeface="Arial"/>
                <a:cs typeface="Arial"/>
              </a:rPr>
              <a:t> </a:t>
            </a:r>
            <a:r>
              <a:rPr sz="2200" spc="-50" dirty="0">
                <a:latin typeface="Arial"/>
                <a:cs typeface="Arial"/>
              </a:rPr>
              <a:t>days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7747" y="1958035"/>
            <a:ext cx="3877945" cy="2749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0742" y="1966671"/>
            <a:ext cx="3877945" cy="27213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5161" y="268198"/>
            <a:ext cx="2661348" cy="1473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6963" y="5327967"/>
            <a:ext cx="4793615" cy="5753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298450" indent="-285750">
              <a:lnSpc>
                <a:spcPct val="100000"/>
              </a:lnSpc>
              <a:spcBef>
                <a:spcPts val="100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35" dirty="0">
                <a:latin typeface="Arial"/>
                <a:cs typeface="Arial"/>
              </a:rPr>
              <a:t>A3 </a:t>
            </a:r>
            <a:r>
              <a:rPr sz="1800" spc="-65" dirty="0">
                <a:latin typeface="Arial"/>
                <a:cs typeface="Arial"/>
              </a:rPr>
              <a:t>(riverside): </a:t>
            </a:r>
            <a:r>
              <a:rPr sz="1800" spc="-45" dirty="0">
                <a:latin typeface="Arial"/>
                <a:cs typeface="Arial"/>
              </a:rPr>
              <a:t>negative </a:t>
            </a:r>
            <a:r>
              <a:rPr sz="1800" spc="-70" dirty="0">
                <a:latin typeface="Arial"/>
                <a:cs typeface="Arial"/>
              </a:rPr>
              <a:t>SP</a:t>
            </a:r>
            <a:r>
              <a:rPr sz="1800" spc="14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anomalies</a:t>
            </a:r>
            <a:endParaRPr sz="1800">
              <a:latin typeface="Arial"/>
              <a:cs typeface="Arial"/>
            </a:endParaRPr>
          </a:p>
          <a:p>
            <a:pPr marL="298450" indent="-285750">
              <a:lnSpc>
                <a:spcPct val="100000"/>
              </a:lnSpc>
              <a:spcBef>
                <a:spcPts val="5"/>
              </a:spcBef>
              <a:buChar char="•"/>
              <a:tabLst>
                <a:tab pos="297815" algn="l"/>
                <a:tab pos="298450" algn="l"/>
              </a:tabLst>
            </a:pPr>
            <a:r>
              <a:rPr sz="1800" spc="-35" dirty="0">
                <a:latin typeface="Arial"/>
                <a:cs typeface="Arial"/>
              </a:rPr>
              <a:t>A1 </a:t>
            </a:r>
            <a:r>
              <a:rPr sz="1800" spc="-25" dirty="0">
                <a:latin typeface="Arial"/>
                <a:cs typeface="Arial"/>
              </a:rPr>
              <a:t>and </a:t>
            </a:r>
            <a:r>
              <a:rPr sz="1800" spc="-35" dirty="0">
                <a:latin typeface="Arial"/>
                <a:cs typeface="Arial"/>
              </a:rPr>
              <a:t>A2 </a:t>
            </a:r>
            <a:r>
              <a:rPr sz="1800" spc="-75" dirty="0">
                <a:latin typeface="Arial"/>
                <a:cs typeface="Arial"/>
              </a:rPr>
              <a:t>(near </a:t>
            </a:r>
            <a:r>
              <a:rPr sz="1800" spc="-25" dirty="0">
                <a:latin typeface="Arial"/>
                <a:cs typeface="Arial"/>
              </a:rPr>
              <a:t>ditch): </a:t>
            </a:r>
            <a:r>
              <a:rPr sz="1800" spc="-30" dirty="0">
                <a:latin typeface="Arial"/>
                <a:cs typeface="Arial"/>
              </a:rPr>
              <a:t>positive </a:t>
            </a:r>
            <a:r>
              <a:rPr sz="1800" spc="-70" dirty="0">
                <a:latin typeface="Arial"/>
                <a:cs typeface="Arial"/>
              </a:rPr>
              <a:t>SP</a:t>
            </a:r>
            <a:r>
              <a:rPr sz="1800" spc="200" dirty="0">
                <a:latin typeface="Arial"/>
                <a:cs typeface="Arial"/>
              </a:rPr>
              <a:t> </a:t>
            </a:r>
            <a:r>
              <a:rPr sz="1800" spc="-50" dirty="0">
                <a:latin typeface="Arial"/>
                <a:cs typeface="Arial"/>
              </a:rPr>
              <a:t>anomalies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5490295" y="5009875"/>
            <a:ext cx="3157041" cy="1714704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2631986" y="1999754"/>
            <a:ext cx="1769110" cy="1572260"/>
          </a:xfrm>
          <a:custGeom>
            <a:avLst/>
            <a:gdLst/>
            <a:ahLst/>
            <a:cxnLst/>
            <a:rect l="l" t="t" r="r" b="b"/>
            <a:pathLst>
              <a:path w="1769110" h="1572260">
                <a:moveTo>
                  <a:pt x="0" y="0"/>
                </a:moveTo>
                <a:lnTo>
                  <a:pt x="1768561" y="0"/>
                </a:lnTo>
                <a:lnTo>
                  <a:pt x="1768561" y="1571830"/>
                </a:lnTo>
                <a:lnTo>
                  <a:pt x="0" y="1571830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6843979" y="1999754"/>
            <a:ext cx="1756410" cy="1529715"/>
          </a:xfrm>
          <a:custGeom>
            <a:avLst/>
            <a:gdLst/>
            <a:ahLst/>
            <a:cxnLst/>
            <a:rect l="l" t="t" r="r" b="b"/>
            <a:pathLst>
              <a:path w="1756409" h="1529714">
                <a:moveTo>
                  <a:pt x="0" y="0"/>
                </a:moveTo>
                <a:lnTo>
                  <a:pt x="1755950" y="0"/>
                </a:lnTo>
                <a:lnTo>
                  <a:pt x="1755950" y="1529310"/>
                </a:lnTo>
                <a:lnTo>
                  <a:pt x="0" y="1529310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37493" y="4824920"/>
            <a:ext cx="8669020" cy="1947545"/>
          </a:xfrm>
          <a:custGeom>
            <a:avLst/>
            <a:gdLst/>
            <a:ahLst/>
            <a:cxnLst/>
            <a:rect l="l" t="t" r="r" b="b"/>
            <a:pathLst>
              <a:path w="8669020" h="1947545">
                <a:moveTo>
                  <a:pt x="0" y="0"/>
                </a:moveTo>
                <a:lnTo>
                  <a:pt x="8669014" y="0"/>
                </a:lnTo>
                <a:lnTo>
                  <a:pt x="8669014" y="1947371"/>
                </a:lnTo>
                <a:lnTo>
                  <a:pt x="0" y="1947371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 txBox="1"/>
          <p:nvPr/>
        </p:nvSpPr>
        <p:spPr>
          <a:xfrm>
            <a:off x="8413115" y="6430518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64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37493" y="1448422"/>
            <a:ext cx="8669020" cy="3376929"/>
          </a:xfrm>
          <a:custGeom>
            <a:avLst/>
            <a:gdLst/>
            <a:ahLst/>
            <a:cxnLst/>
            <a:rect l="l" t="t" r="r" b="b"/>
            <a:pathLst>
              <a:path w="8669020" h="3376929">
                <a:moveTo>
                  <a:pt x="0" y="0"/>
                </a:moveTo>
                <a:lnTo>
                  <a:pt x="8669014" y="0"/>
                </a:lnTo>
                <a:lnTo>
                  <a:pt x="8669014" y="3376501"/>
                </a:lnTo>
                <a:lnTo>
                  <a:pt x="0" y="3376501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3532085" y="319849"/>
            <a:ext cx="20802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Processing</a:t>
            </a:r>
          </a:p>
        </p:txBody>
      </p:sp>
      <p:sp>
        <p:nvSpPr>
          <p:cNvPr id="4" name="object 4"/>
          <p:cNvSpPr txBox="1"/>
          <p:nvPr/>
        </p:nvSpPr>
        <p:spPr>
          <a:xfrm>
            <a:off x="535940" y="1534185"/>
            <a:ext cx="406019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85" dirty="0">
                <a:latin typeface="Arial"/>
                <a:cs typeface="Arial"/>
              </a:rPr>
              <a:t>SP </a:t>
            </a:r>
            <a:r>
              <a:rPr sz="2200" spc="-25" dirty="0">
                <a:latin typeface="Arial"/>
                <a:cs typeface="Arial"/>
              </a:rPr>
              <a:t>maps on </a:t>
            </a:r>
            <a:r>
              <a:rPr sz="2200" spc="20" dirty="0">
                <a:latin typeface="Arial"/>
                <a:cs typeface="Arial"/>
              </a:rPr>
              <a:t>two </a:t>
            </a:r>
            <a:r>
              <a:rPr sz="2200" spc="-50" dirty="0">
                <a:latin typeface="Arial"/>
                <a:cs typeface="Arial"/>
              </a:rPr>
              <a:t>different</a:t>
            </a:r>
            <a:r>
              <a:rPr sz="2200" spc="90" dirty="0">
                <a:latin typeface="Arial"/>
                <a:cs typeface="Arial"/>
              </a:rPr>
              <a:t> </a:t>
            </a:r>
            <a:r>
              <a:rPr sz="2200" spc="-50" dirty="0">
                <a:latin typeface="Arial"/>
                <a:cs typeface="Arial"/>
              </a:rPr>
              <a:t>days</a:t>
            </a:r>
            <a:endParaRPr sz="2200">
              <a:latin typeface="Arial"/>
              <a:cs typeface="Arial"/>
            </a:endParaRPr>
          </a:p>
        </p:txBody>
      </p:sp>
      <p:sp>
        <p:nvSpPr>
          <p:cNvPr id="5" name="object 5"/>
          <p:cNvSpPr/>
          <p:nvPr/>
        </p:nvSpPr>
        <p:spPr>
          <a:xfrm>
            <a:off x="547747" y="1958035"/>
            <a:ext cx="3877945" cy="2749816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4770742" y="1966671"/>
            <a:ext cx="3877945" cy="2721397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6245161" y="268198"/>
            <a:ext cx="2661348" cy="1473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631986" y="1999754"/>
            <a:ext cx="1769110" cy="1572260"/>
          </a:xfrm>
          <a:custGeom>
            <a:avLst/>
            <a:gdLst/>
            <a:ahLst/>
            <a:cxnLst/>
            <a:rect l="l" t="t" r="r" b="b"/>
            <a:pathLst>
              <a:path w="1769110" h="1572260">
                <a:moveTo>
                  <a:pt x="0" y="0"/>
                </a:moveTo>
                <a:lnTo>
                  <a:pt x="1768561" y="0"/>
                </a:lnTo>
                <a:lnTo>
                  <a:pt x="1768561" y="1571830"/>
                </a:lnTo>
                <a:lnTo>
                  <a:pt x="0" y="1571830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6843979" y="1999754"/>
            <a:ext cx="1756410" cy="1529715"/>
          </a:xfrm>
          <a:custGeom>
            <a:avLst/>
            <a:gdLst/>
            <a:ahLst/>
            <a:cxnLst/>
            <a:rect l="l" t="t" r="r" b="b"/>
            <a:pathLst>
              <a:path w="1756409" h="1529714">
                <a:moveTo>
                  <a:pt x="0" y="0"/>
                </a:moveTo>
                <a:lnTo>
                  <a:pt x="1755950" y="0"/>
                </a:lnTo>
                <a:lnTo>
                  <a:pt x="1755950" y="1529310"/>
                </a:lnTo>
                <a:lnTo>
                  <a:pt x="0" y="1529310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4A7EBB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497832" y="4927193"/>
            <a:ext cx="42830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5" dirty="0">
                <a:latin typeface="Arial"/>
                <a:cs typeface="Arial"/>
              </a:rPr>
              <a:t>Goal: recover </a:t>
            </a:r>
            <a:r>
              <a:rPr sz="2200" spc="-45" dirty="0">
                <a:latin typeface="Arial"/>
                <a:cs typeface="Arial"/>
              </a:rPr>
              <a:t>streaming</a:t>
            </a:r>
            <a:r>
              <a:rPr sz="2200" spc="65" dirty="0">
                <a:latin typeface="Arial"/>
                <a:cs typeface="Arial"/>
              </a:rPr>
              <a:t> </a:t>
            </a:r>
            <a:r>
              <a:rPr sz="2200" spc="-35" dirty="0">
                <a:latin typeface="Arial"/>
                <a:cs typeface="Arial"/>
              </a:rPr>
              <a:t>currents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237493" y="4824920"/>
            <a:ext cx="8669020" cy="1947545"/>
          </a:xfrm>
          <a:custGeom>
            <a:avLst/>
            <a:gdLst/>
            <a:ahLst/>
            <a:cxnLst/>
            <a:rect l="l" t="t" r="r" b="b"/>
            <a:pathLst>
              <a:path w="8669020" h="1947545">
                <a:moveTo>
                  <a:pt x="0" y="0"/>
                </a:moveTo>
                <a:lnTo>
                  <a:pt x="8669014" y="0"/>
                </a:lnTo>
                <a:lnTo>
                  <a:pt x="8669014" y="1947371"/>
                </a:lnTo>
                <a:lnTo>
                  <a:pt x="0" y="1947371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1827331" y="5852870"/>
            <a:ext cx="277304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i="1" spc="1495" dirty="0">
                <a:latin typeface="Arial"/>
                <a:cs typeface="Arial"/>
              </a:rPr>
              <a:t>r</a:t>
            </a:r>
            <a:r>
              <a:rPr sz="2950" i="1" spc="-175" dirty="0">
                <a:latin typeface="Arial"/>
                <a:cs typeface="Arial"/>
              </a:rPr>
              <a:t> </a:t>
            </a:r>
            <a:r>
              <a:rPr sz="2950" i="1" spc="-250" dirty="0">
                <a:latin typeface="Verdana"/>
                <a:cs typeface="Verdana"/>
              </a:rPr>
              <a:t>·</a:t>
            </a:r>
            <a:r>
              <a:rPr sz="2950" i="1" spc="-385" dirty="0">
                <a:latin typeface="Verdana"/>
                <a:cs typeface="Verdana"/>
              </a:rPr>
              <a:t> </a:t>
            </a:r>
            <a:r>
              <a:rPr sz="2950" spc="459" dirty="0">
                <a:latin typeface="DejaVu Sans"/>
                <a:cs typeface="DejaVu Sans"/>
              </a:rPr>
              <a:t>o</a:t>
            </a:r>
            <a:r>
              <a:rPr sz="2950" i="1" spc="459" dirty="0">
                <a:latin typeface="Arial"/>
                <a:cs typeface="Arial"/>
              </a:rPr>
              <a:t>r</a:t>
            </a:r>
            <a:r>
              <a:rPr sz="2950" spc="459" dirty="0">
                <a:latin typeface="DejaVu Sans"/>
                <a:cs typeface="DejaVu Sans"/>
              </a:rPr>
              <a:t>$</a:t>
            </a:r>
            <a:r>
              <a:rPr sz="2950" spc="-125" dirty="0">
                <a:latin typeface="DejaVu Sans"/>
                <a:cs typeface="DejaVu Sans"/>
              </a:rPr>
              <a:t> </a:t>
            </a:r>
            <a:r>
              <a:rPr sz="2950" spc="585" dirty="0">
                <a:latin typeface="Arial"/>
                <a:cs typeface="Arial"/>
              </a:rPr>
              <a:t>=</a:t>
            </a:r>
            <a:r>
              <a:rPr sz="2950" spc="-10" dirty="0">
                <a:latin typeface="Arial"/>
                <a:cs typeface="Arial"/>
              </a:rPr>
              <a:t> </a:t>
            </a:r>
            <a:r>
              <a:rPr sz="2950" i="1" spc="1495" dirty="0">
                <a:latin typeface="Arial"/>
                <a:cs typeface="Arial"/>
              </a:rPr>
              <a:t>r</a:t>
            </a:r>
            <a:r>
              <a:rPr sz="2950" i="1" spc="-170" dirty="0">
                <a:latin typeface="Arial"/>
                <a:cs typeface="Arial"/>
              </a:rPr>
              <a:t> </a:t>
            </a:r>
            <a:r>
              <a:rPr sz="2950" i="1" spc="-250" dirty="0">
                <a:latin typeface="Verdana"/>
                <a:cs typeface="Verdana"/>
              </a:rPr>
              <a:t>·</a:t>
            </a:r>
            <a:r>
              <a:rPr sz="2950" i="1" spc="-655" dirty="0">
                <a:latin typeface="Verdana"/>
                <a:cs typeface="Verdana"/>
              </a:rPr>
              <a:t> </a:t>
            </a:r>
            <a:r>
              <a:rPr sz="4425" spc="-855" baseline="13182" dirty="0">
                <a:latin typeface="DejaVu Sans"/>
                <a:cs typeface="DejaVu Sans"/>
              </a:rPr>
              <a:t>~</a:t>
            </a:r>
            <a:r>
              <a:rPr sz="2950" spc="-570" dirty="0">
                <a:latin typeface="DejaVu Sans"/>
                <a:cs typeface="DejaVu Sans"/>
              </a:rPr>
              <a:t>j</a:t>
            </a:r>
            <a:r>
              <a:rPr sz="3075" i="1" spc="-855" baseline="-12195" dirty="0">
                <a:latin typeface="Arial"/>
                <a:cs typeface="Arial"/>
              </a:rPr>
              <a:t>s</a:t>
            </a:r>
            <a:endParaRPr sz="3075" baseline="-12195">
              <a:latin typeface="Arial"/>
              <a:cs typeface="Arial"/>
            </a:endParaRPr>
          </a:p>
        </p:txBody>
      </p:sp>
      <p:sp>
        <p:nvSpPr>
          <p:cNvPr id="13" name="object 13"/>
          <p:cNvSpPr/>
          <p:nvPr/>
        </p:nvSpPr>
        <p:spPr>
          <a:xfrm>
            <a:off x="2936138" y="5703365"/>
            <a:ext cx="158115" cy="284480"/>
          </a:xfrm>
          <a:custGeom>
            <a:avLst/>
            <a:gdLst/>
            <a:ahLst/>
            <a:cxnLst/>
            <a:rect l="l" t="t" r="r" b="b"/>
            <a:pathLst>
              <a:path w="158114" h="284479">
                <a:moveTo>
                  <a:pt x="69367" y="208974"/>
                </a:moveTo>
                <a:lnTo>
                  <a:pt x="63487" y="210259"/>
                </a:lnTo>
                <a:lnTo>
                  <a:pt x="57797" y="219115"/>
                </a:lnTo>
                <a:lnTo>
                  <a:pt x="59080" y="225008"/>
                </a:lnTo>
                <a:lnTo>
                  <a:pt x="151511" y="284303"/>
                </a:lnTo>
                <a:lnTo>
                  <a:pt x="153960" y="240426"/>
                </a:lnTo>
                <a:lnTo>
                  <a:pt x="118402" y="240426"/>
                </a:lnTo>
                <a:lnTo>
                  <a:pt x="69367" y="208974"/>
                </a:lnTo>
                <a:close/>
              </a:path>
              <a:path w="158114" h="284479">
                <a:moveTo>
                  <a:pt x="16967" y="0"/>
                </a:moveTo>
                <a:lnTo>
                  <a:pt x="0" y="8666"/>
                </a:lnTo>
                <a:lnTo>
                  <a:pt x="118402" y="240426"/>
                </a:lnTo>
                <a:lnTo>
                  <a:pt x="153960" y="240426"/>
                </a:lnTo>
                <a:lnTo>
                  <a:pt x="154444" y="231761"/>
                </a:lnTo>
                <a:lnTo>
                  <a:pt x="135356" y="231761"/>
                </a:lnTo>
                <a:lnTo>
                  <a:pt x="16967" y="0"/>
                </a:lnTo>
                <a:close/>
              </a:path>
              <a:path w="158114" h="284479">
                <a:moveTo>
                  <a:pt x="143103" y="169585"/>
                </a:moveTo>
                <a:lnTo>
                  <a:pt x="138607" y="173606"/>
                </a:lnTo>
                <a:lnTo>
                  <a:pt x="135356" y="231761"/>
                </a:lnTo>
                <a:lnTo>
                  <a:pt x="154444" y="231761"/>
                </a:lnTo>
                <a:lnTo>
                  <a:pt x="157632" y="174668"/>
                </a:lnTo>
                <a:lnTo>
                  <a:pt x="153606" y="170172"/>
                </a:lnTo>
                <a:lnTo>
                  <a:pt x="143103" y="169585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 txBox="1"/>
          <p:nvPr/>
        </p:nvSpPr>
        <p:spPr>
          <a:xfrm>
            <a:off x="2626067" y="5394858"/>
            <a:ext cx="5099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953735"/>
                </a:solidFill>
                <a:latin typeface="Arial"/>
                <a:cs typeface="Arial"/>
              </a:rPr>
              <a:t>da</a:t>
            </a:r>
            <a:r>
              <a:rPr sz="2000" spc="30" dirty="0">
                <a:solidFill>
                  <a:srgbClr val="953735"/>
                </a:solidFill>
                <a:latin typeface="Arial"/>
                <a:cs typeface="Arial"/>
              </a:rPr>
              <a:t>t</a:t>
            </a:r>
            <a:r>
              <a:rPr sz="2000" spc="-75" dirty="0">
                <a:solidFill>
                  <a:srgbClr val="953735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5" name="object 15"/>
          <p:cNvSpPr txBox="1"/>
          <p:nvPr/>
        </p:nvSpPr>
        <p:spPr>
          <a:xfrm>
            <a:off x="3916222" y="5371372"/>
            <a:ext cx="20548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solidFill>
                  <a:srgbClr val="953735"/>
                </a:solidFill>
                <a:latin typeface="Arial"/>
                <a:cs typeface="Arial"/>
              </a:rPr>
              <a:t>streaming</a:t>
            </a:r>
            <a:r>
              <a:rPr sz="2000" spc="-65" dirty="0">
                <a:solidFill>
                  <a:srgbClr val="953735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953735"/>
                </a:solidFill>
                <a:latin typeface="Arial"/>
                <a:cs typeface="Arial"/>
              </a:rPr>
              <a:t>currents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6" name="object 16"/>
          <p:cNvSpPr txBox="1"/>
          <p:nvPr/>
        </p:nvSpPr>
        <p:spPr>
          <a:xfrm>
            <a:off x="1494586" y="6457626"/>
            <a:ext cx="1329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953735"/>
                </a:solidFill>
                <a:latin typeface="Arial"/>
                <a:cs typeface="Arial"/>
              </a:rPr>
              <a:t>conductivity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7" name="object 17"/>
          <p:cNvSpPr/>
          <p:nvPr/>
        </p:nvSpPr>
        <p:spPr>
          <a:xfrm>
            <a:off x="4683125" y="5734000"/>
            <a:ext cx="267970" cy="287020"/>
          </a:xfrm>
          <a:custGeom>
            <a:avLst/>
            <a:gdLst/>
            <a:ahLst/>
            <a:cxnLst/>
            <a:rect l="l" t="t" r="r" b="b"/>
            <a:pathLst>
              <a:path w="267970" h="287020">
                <a:moveTo>
                  <a:pt x="29184" y="176093"/>
                </a:moveTo>
                <a:lnTo>
                  <a:pt x="24091" y="179318"/>
                </a:lnTo>
                <a:lnTo>
                  <a:pt x="0" y="286451"/>
                </a:lnTo>
                <a:lnTo>
                  <a:pt x="105117" y="254681"/>
                </a:lnTo>
                <a:lnTo>
                  <a:pt x="105858" y="253297"/>
                </a:lnTo>
                <a:lnTo>
                  <a:pt x="43853" y="253297"/>
                </a:lnTo>
                <a:lnTo>
                  <a:pt x="55920" y="240323"/>
                </a:lnTo>
                <a:lnTo>
                  <a:pt x="29895" y="240323"/>
                </a:lnTo>
                <a:lnTo>
                  <a:pt x="42672" y="183497"/>
                </a:lnTo>
                <a:lnTo>
                  <a:pt x="39446" y="178400"/>
                </a:lnTo>
                <a:lnTo>
                  <a:pt x="29184" y="176093"/>
                </a:lnTo>
                <a:close/>
              </a:path>
              <a:path w="267970" h="287020">
                <a:moveTo>
                  <a:pt x="99606" y="236446"/>
                </a:moveTo>
                <a:lnTo>
                  <a:pt x="43853" y="253297"/>
                </a:lnTo>
                <a:lnTo>
                  <a:pt x="105858" y="253297"/>
                </a:lnTo>
                <a:lnTo>
                  <a:pt x="107962" y="249365"/>
                </a:lnTo>
                <a:lnTo>
                  <a:pt x="104914" y="239294"/>
                </a:lnTo>
                <a:lnTo>
                  <a:pt x="99606" y="236446"/>
                </a:lnTo>
                <a:close/>
              </a:path>
              <a:path w="267970" h="287020">
                <a:moveTo>
                  <a:pt x="253428" y="0"/>
                </a:moveTo>
                <a:lnTo>
                  <a:pt x="29895" y="240323"/>
                </a:lnTo>
                <a:lnTo>
                  <a:pt x="55920" y="240323"/>
                </a:lnTo>
                <a:lnTo>
                  <a:pt x="267373" y="12974"/>
                </a:lnTo>
                <a:lnTo>
                  <a:pt x="253428" y="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2227668" y="6311996"/>
            <a:ext cx="242684" cy="214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 txBox="1"/>
          <p:nvPr/>
        </p:nvSpPr>
        <p:spPr>
          <a:xfrm>
            <a:off x="5471033" y="6443105"/>
            <a:ext cx="3422650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200" spc="-40" dirty="0">
                <a:latin typeface="Arial"/>
                <a:cs typeface="Arial"/>
              </a:rPr>
              <a:t>Obtain </a:t>
            </a:r>
            <a:r>
              <a:rPr sz="2200" spc="-20" dirty="0">
                <a:latin typeface="Arial"/>
                <a:cs typeface="Arial"/>
              </a:rPr>
              <a:t>conductivity </a:t>
            </a:r>
            <a:r>
              <a:rPr sz="2200" spc="-235" dirty="0">
                <a:latin typeface="Arial"/>
                <a:cs typeface="Arial"/>
              </a:rPr>
              <a:t>from</a:t>
            </a:r>
            <a:r>
              <a:rPr sz="1800" spc="-352" baseline="50925" dirty="0">
                <a:solidFill>
                  <a:srgbClr val="898989"/>
                </a:solidFill>
                <a:latin typeface="Arial"/>
                <a:cs typeface="Arial"/>
              </a:rPr>
              <a:t>6</a:t>
            </a:r>
            <a:r>
              <a:rPr sz="2200" spc="-235" dirty="0">
                <a:latin typeface="Arial"/>
                <a:cs typeface="Arial"/>
              </a:rPr>
              <a:t>D</a:t>
            </a:r>
            <a:r>
              <a:rPr sz="1800" spc="-352" baseline="50925" dirty="0">
                <a:solidFill>
                  <a:srgbClr val="898989"/>
                </a:solidFill>
                <a:latin typeface="Arial"/>
                <a:cs typeface="Arial"/>
              </a:rPr>
              <a:t>5</a:t>
            </a:r>
            <a:r>
              <a:rPr sz="1800" spc="-217" baseline="50925" dirty="0">
                <a:solidFill>
                  <a:srgbClr val="898989"/>
                </a:solidFill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C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40485" y="2303090"/>
            <a:ext cx="4302752" cy="223197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4629530" y="2246591"/>
            <a:ext cx="4212986" cy="230263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37493" y="1448422"/>
            <a:ext cx="8669020" cy="3376929"/>
          </a:xfrm>
          <a:custGeom>
            <a:avLst/>
            <a:gdLst/>
            <a:ahLst/>
            <a:cxnLst/>
            <a:rect l="l" t="t" r="r" b="b"/>
            <a:pathLst>
              <a:path w="8669020" h="3376929">
                <a:moveTo>
                  <a:pt x="0" y="0"/>
                </a:moveTo>
                <a:lnTo>
                  <a:pt x="8669014" y="0"/>
                </a:lnTo>
                <a:lnTo>
                  <a:pt x="8669014" y="3376501"/>
                </a:lnTo>
                <a:lnTo>
                  <a:pt x="0" y="3376501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3532085" y="319849"/>
            <a:ext cx="208026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Processing</a:t>
            </a:r>
          </a:p>
        </p:txBody>
      </p:sp>
      <p:sp>
        <p:nvSpPr>
          <p:cNvPr id="6" name="object 6"/>
          <p:cNvSpPr txBox="1"/>
          <p:nvPr/>
        </p:nvSpPr>
        <p:spPr>
          <a:xfrm>
            <a:off x="535940" y="1534185"/>
            <a:ext cx="3916679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60" dirty="0">
                <a:latin typeface="Arial"/>
                <a:cs typeface="Arial"/>
              </a:rPr>
              <a:t>Resistivity </a:t>
            </a:r>
            <a:r>
              <a:rPr sz="2200" spc="-35" dirty="0">
                <a:latin typeface="Arial"/>
                <a:cs typeface="Arial"/>
              </a:rPr>
              <a:t>from </a:t>
            </a:r>
            <a:r>
              <a:rPr sz="2200" spc="-60" dirty="0">
                <a:latin typeface="Arial"/>
                <a:cs typeface="Arial"/>
              </a:rPr>
              <a:t>DC</a:t>
            </a:r>
            <a:r>
              <a:rPr sz="2200" spc="60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Inversions</a:t>
            </a:r>
            <a:endParaRPr sz="22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6245161" y="268198"/>
            <a:ext cx="2661348" cy="1473860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1827331" y="5852870"/>
            <a:ext cx="2773045" cy="479425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950" i="1" spc="1495" dirty="0">
                <a:latin typeface="Arial"/>
                <a:cs typeface="Arial"/>
              </a:rPr>
              <a:t>r</a:t>
            </a:r>
            <a:r>
              <a:rPr sz="2950" i="1" spc="-175" dirty="0">
                <a:latin typeface="Arial"/>
                <a:cs typeface="Arial"/>
              </a:rPr>
              <a:t> </a:t>
            </a:r>
            <a:r>
              <a:rPr sz="2950" i="1" spc="-250" dirty="0">
                <a:latin typeface="Verdana"/>
                <a:cs typeface="Verdana"/>
              </a:rPr>
              <a:t>·</a:t>
            </a:r>
            <a:r>
              <a:rPr sz="2950" i="1" spc="-385" dirty="0">
                <a:latin typeface="Verdana"/>
                <a:cs typeface="Verdana"/>
              </a:rPr>
              <a:t> </a:t>
            </a:r>
            <a:r>
              <a:rPr sz="2950" spc="459" dirty="0">
                <a:latin typeface="DejaVu Sans"/>
                <a:cs typeface="DejaVu Sans"/>
              </a:rPr>
              <a:t>o</a:t>
            </a:r>
            <a:r>
              <a:rPr sz="2950" i="1" spc="459" dirty="0">
                <a:latin typeface="Arial"/>
                <a:cs typeface="Arial"/>
              </a:rPr>
              <a:t>r</a:t>
            </a:r>
            <a:r>
              <a:rPr sz="2950" spc="459" dirty="0">
                <a:latin typeface="DejaVu Sans"/>
                <a:cs typeface="DejaVu Sans"/>
              </a:rPr>
              <a:t>$</a:t>
            </a:r>
            <a:r>
              <a:rPr sz="2950" spc="-125" dirty="0">
                <a:latin typeface="DejaVu Sans"/>
                <a:cs typeface="DejaVu Sans"/>
              </a:rPr>
              <a:t> </a:t>
            </a:r>
            <a:r>
              <a:rPr sz="2950" spc="585" dirty="0">
                <a:latin typeface="Arial"/>
                <a:cs typeface="Arial"/>
              </a:rPr>
              <a:t>=</a:t>
            </a:r>
            <a:r>
              <a:rPr sz="2950" spc="-10" dirty="0">
                <a:latin typeface="Arial"/>
                <a:cs typeface="Arial"/>
              </a:rPr>
              <a:t> </a:t>
            </a:r>
            <a:r>
              <a:rPr sz="2950" i="1" spc="1495" dirty="0">
                <a:latin typeface="Arial"/>
                <a:cs typeface="Arial"/>
              </a:rPr>
              <a:t>r</a:t>
            </a:r>
            <a:r>
              <a:rPr sz="2950" i="1" spc="-170" dirty="0">
                <a:latin typeface="Arial"/>
                <a:cs typeface="Arial"/>
              </a:rPr>
              <a:t> </a:t>
            </a:r>
            <a:r>
              <a:rPr sz="2950" i="1" spc="-250" dirty="0">
                <a:latin typeface="Verdana"/>
                <a:cs typeface="Verdana"/>
              </a:rPr>
              <a:t>·</a:t>
            </a:r>
            <a:r>
              <a:rPr sz="2950" i="1" spc="-655" dirty="0">
                <a:latin typeface="Verdana"/>
                <a:cs typeface="Verdana"/>
              </a:rPr>
              <a:t> </a:t>
            </a:r>
            <a:r>
              <a:rPr sz="4425" spc="-855" baseline="13182" dirty="0">
                <a:latin typeface="DejaVu Sans"/>
                <a:cs typeface="DejaVu Sans"/>
              </a:rPr>
              <a:t>~</a:t>
            </a:r>
            <a:r>
              <a:rPr sz="2950" spc="-570" dirty="0">
                <a:latin typeface="DejaVu Sans"/>
                <a:cs typeface="DejaVu Sans"/>
              </a:rPr>
              <a:t>j</a:t>
            </a:r>
            <a:r>
              <a:rPr sz="3075" i="1" spc="-855" baseline="-12195" dirty="0">
                <a:latin typeface="Arial"/>
                <a:cs typeface="Arial"/>
              </a:rPr>
              <a:t>s</a:t>
            </a:r>
            <a:endParaRPr sz="3075" baseline="-12195">
              <a:latin typeface="Arial"/>
              <a:cs typeface="Arial"/>
            </a:endParaRPr>
          </a:p>
        </p:txBody>
      </p:sp>
      <p:sp>
        <p:nvSpPr>
          <p:cNvPr id="9" name="object 9"/>
          <p:cNvSpPr/>
          <p:nvPr/>
        </p:nvSpPr>
        <p:spPr>
          <a:xfrm>
            <a:off x="2936138" y="5703365"/>
            <a:ext cx="158115" cy="284480"/>
          </a:xfrm>
          <a:custGeom>
            <a:avLst/>
            <a:gdLst/>
            <a:ahLst/>
            <a:cxnLst/>
            <a:rect l="l" t="t" r="r" b="b"/>
            <a:pathLst>
              <a:path w="158114" h="284479">
                <a:moveTo>
                  <a:pt x="69367" y="208974"/>
                </a:moveTo>
                <a:lnTo>
                  <a:pt x="63487" y="210259"/>
                </a:lnTo>
                <a:lnTo>
                  <a:pt x="57797" y="219115"/>
                </a:lnTo>
                <a:lnTo>
                  <a:pt x="59080" y="225008"/>
                </a:lnTo>
                <a:lnTo>
                  <a:pt x="151511" y="284303"/>
                </a:lnTo>
                <a:lnTo>
                  <a:pt x="153960" y="240426"/>
                </a:lnTo>
                <a:lnTo>
                  <a:pt x="118402" y="240426"/>
                </a:lnTo>
                <a:lnTo>
                  <a:pt x="69367" y="208974"/>
                </a:lnTo>
                <a:close/>
              </a:path>
              <a:path w="158114" h="284479">
                <a:moveTo>
                  <a:pt x="16967" y="0"/>
                </a:moveTo>
                <a:lnTo>
                  <a:pt x="0" y="8666"/>
                </a:lnTo>
                <a:lnTo>
                  <a:pt x="118402" y="240426"/>
                </a:lnTo>
                <a:lnTo>
                  <a:pt x="153960" y="240426"/>
                </a:lnTo>
                <a:lnTo>
                  <a:pt x="154444" y="231761"/>
                </a:lnTo>
                <a:lnTo>
                  <a:pt x="135356" y="231761"/>
                </a:lnTo>
                <a:lnTo>
                  <a:pt x="16967" y="0"/>
                </a:lnTo>
                <a:close/>
              </a:path>
              <a:path w="158114" h="284479">
                <a:moveTo>
                  <a:pt x="143103" y="169585"/>
                </a:moveTo>
                <a:lnTo>
                  <a:pt x="138607" y="173606"/>
                </a:lnTo>
                <a:lnTo>
                  <a:pt x="135356" y="231761"/>
                </a:lnTo>
                <a:lnTo>
                  <a:pt x="154444" y="231761"/>
                </a:lnTo>
                <a:lnTo>
                  <a:pt x="157632" y="174668"/>
                </a:lnTo>
                <a:lnTo>
                  <a:pt x="153606" y="170172"/>
                </a:lnTo>
                <a:lnTo>
                  <a:pt x="143103" y="169585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 txBox="1"/>
          <p:nvPr/>
        </p:nvSpPr>
        <p:spPr>
          <a:xfrm>
            <a:off x="2626067" y="5394858"/>
            <a:ext cx="509905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953735"/>
                </a:solidFill>
                <a:latin typeface="Arial"/>
                <a:cs typeface="Arial"/>
              </a:rPr>
              <a:t>da</a:t>
            </a:r>
            <a:r>
              <a:rPr sz="2000" spc="30" dirty="0">
                <a:solidFill>
                  <a:srgbClr val="953735"/>
                </a:solidFill>
                <a:latin typeface="Arial"/>
                <a:cs typeface="Arial"/>
              </a:rPr>
              <a:t>t</a:t>
            </a:r>
            <a:r>
              <a:rPr sz="2000" spc="-75" dirty="0">
                <a:solidFill>
                  <a:srgbClr val="953735"/>
                </a:solidFill>
                <a:latin typeface="Arial"/>
                <a:cs typeface="Arial"/>
              </a:rPr>
              <a:t>a</a:t>
            </a:r>
            <a:endParaRPr sz="2000">
              <a:latin typeface="Arial"/>
              <a:cs typeface="Arial"/>
            </a:endParaRPr>
          </a:p>
        </p:txBody>
      </p:sp>
      <p:sp>
        <p:nvSpPr>
          <p:cNvPr id="11" name="object 11"/>
          <p:cNvSpPr txBox="1"/>
          <p:nvPr/>
        </p:nvSpPr>
        <p:spPr>
          <a:xfrm>
            <a:off x="3916222" y="5371372"/>
            <a:ext cx="205486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40" dirty="0">
                <a:solidFill>
                  <a:srgbClr val="953735"/>
                </a:solidFill>
                <a:latin typeface="Arial"/>
                <a:cs typeface="Arial"/>
              </a:rPr>
              <a:t>streaming</a:t>
            </a:r>
            <a:r>
              <a:rPr sz="2000" spc="-65" dirty="0">
                <a:solidFill>
                  <a:srgbClr val="953735"/>
                </a:solidFill>
                <a:latin typeface="Arial"/>
                <a:cs typeface="Arial"/>
              </a:rPr>
              <a:t> </a:t>
            </a:r>
            <a:r>
              <a:rPr sz="2000" spc="-35" dirty="0">
                <a:solidFill>
                  <a:srgbClr val="953735"/>
                </a:solidFill>
                <a:latin typeface="Arial"/>
                <a:cs typeface="Arial"/>
              </a:rPr>
              <a:t>currents</a:t>
            </a:r>
            <a:endParaRPr sz="2000">
              <a:latin typeface="Arial"/>
              <a:cs typeface="Arial"/>
            </a:endParaRPr>
          </a:p>
        </p:txBody>
      </p:sp>
      <p:sp>
        <p:nvSpPr>
          <p:cNvPr id="12" name="object 12"/>
          <p:cNvSpPr txBox="1"/>
          <p:nvPr/>
        </p:nvSpPr>
        <p:spPr>
          <a:xfrm>
            <a:off x="1494586" y="6457626"/>
            <a:ext cx="1329690" cy="33020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20" dirty="0">
                <a:solidFill>
                  <a:srgbClr val="953735"/>
                </a:solidFill>
                <a:latin typeface="Arial"/>
                <a:cs typeface="Arial"/>
              </a:rPr>
              <a:t>conductivity</a:t>
            </a:r>
            <a:endParaRPr sz="2000">
              <a:latin typeface="Arial"/>
              <a:cs typeface="Arial"/>
            </a:endParaRPr>
          </a:p>
        </p:txBody>
      </p:sp>
      <p:sp>
        <p:nvSpPr>
          <p:cNvPr id="13" name="object 13"/>
          <p:cNvSpPr txBox="1"/>
          <p:nvPr/>
        </p:nvSpPr>
        <p:spPr>
          <a:xfrm>
            <a:off x="497832" y="4927193"/>
            <a:ext cx="4283075" cy="3606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0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5" dirty="0">
                <a:latin typeface="Arial"/>
                <a:cs typeface="Arial"/>
              </a:rPr>
              <a:t>Goal: recover </a:t>
            </a:r>
            <a:r>
              <a:rPr sz="2200" spc="-45" dirty="0">
                <a:latin typeface="Arial"/>
                <a:cs typeface="Arial"/>
              </a:rPr>
              <a:t>streaming</a:t>
            </a:r>
            <a:r>
              <a:rPr sz="2200" spc="65" dirty="0">
                <a:latin typeface="Arial"/>
                <a:cs typeface="Arial"/>
              </a:rPr>
              <a:t> </a:t>
            </a:r>
            <a:r>
              <a:rPr sz="2200" spc="-35" dirty="0">
                <a:latin typeface="Arial"/>
                <a:cs typeface="Arial"/>
              </a:rPr>
              <a:t>currents</a:t>
            </a:r>
            <a:endParaRPr sz="2200">
              <a:latin typeface="Arial"/>
              <a:cs typeface="Arial"/>
            </a:endParaRPr>
          </a:p>
        </p:txBody>
      </p:sp>
      <p:sp>
        <p:nvSpPr>
          <p:cNvPr id="14" name="object 14"/>
          <p:cNvSpPr/>
          <p:nvPr/>
        </p:nvSpPr>
        <p:spPr>
          <a:xfrm>
            <a:off x="4683125" y="5734000"/>
            <a:ext cx="267970" cy="287020"/>
          </a:xfrm>
          <a:custGeom>
            <a:avLst/>
            <a:gdLst/>
            <a:ahLst/>
            <a:cxnLst/>
            <a:rect l="l" t="t" r="r" b="b"/>
            <a:pathLst>
              <a:path w="267970" h="287020">
                <a:moveTo>
                  <a:pt x="29184" y="176093"/>
                </a:moveTo>
                <a:lnTo>
                  <a:pt x="24091" y="179318"/>
                </a:lnTo>
                <a:lnTo>
                  <a:pt x="0" y="286451"/>
                </a:lnTo>
                <a:lnTo>
                  <a:pt x="105117" y="254681"/>
                </a:lnTo>
                <a:lnTo>
                  <a:pt x="105858" y="253297"/>
                </a:lnTo>
                <a:lnTo>
                  <a:pt x="43853" y="253297"/>
                </a:lnTo>
                <a:lnTo>
                  <a:pt x="55920" y="240323"/>
                </a:lnTo>
                <a:lnTo>
                  <a:pt x="29895" y="240323"/>
                </a:lnTo>
                <a:lnTo>
                  <a:pt x="42672" y="183497"/>
                </a:lnTo>
                <a:lnTo>
                  <a:pt x="39446" y="178400"/>
                </a:lnTo>
                <a:lnTo>
                  <a:pt x="29184" y="176093"/>
                </a:lnTo>
                <a:close/>
              </a:path>
              <a:path w="267970" h="287020">
                <a:moveTo>
                  <a:pt x="99606" y="236446"/>
                </a:moveTo>
                <a:lnTo>
                  <a:pt x="43853" y="253297"/>
                </a:lnTo>
                <a:lnTo>
                  <a:pt x="105858" y="253297"/>
                </a:lnTo>
                <a:lnTo>
                  <a:pt x="107962" y="249365"/>
                </a:lnTo>
                <a:lnTo>
                  <a:pt x="104914" y="239294"/>
                </a:lnTo>
                <a:lnTo>
                  <a:pt x="99606" y="236446"/>
                </a:lnTo>
                <a:close/>
              </a:path>
              <a:path w="267970" h="287020">
                <a:moveTo>
                  <a:pt x="253428" y="0"/>
                </a:moveTo>
                <a:lnTo>
                  <a:pt x="29895" y="240323"/>
                </a:lnTo>
                <a:lnTo>
                  <a:pt x="55920" y="240323"/>
                </a:lnTo>
                <a:lnTo>
                  <a:pt x="267373" y="12974"/>
                </a:lnTo>
                <a:lnTo>
                  <a:pt x="253428" y="0"/>
                </a:lnTo>
                <a:close/>
              </a:path>
            </a:pathLst>
          </a:custGeom>
          <a:solidFill>
            <a:srgbClr val="953735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2227668" y="6311996"/>
            <a:ext cx="242684" cy="21485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37493" y="4824920"/>
            <a:ext cx="8669020" cy="1947545"/>
          </a:xfrm>
          <a:custGeom>
            <a:avLst/>
            <a:gdLst/>
            <a:ahLst/>
            <a:cxnLst/>
            <a:rect l="l" t="t" r="r" b="b"/>
            <a:pathLst>
              <a:path w="8669020" h="1947545">
                <a:moveTo>
                  <a:pt x="0" y="0"/>
                </a:moveTo>
                <a:lnTo>
                  <a:pt x="8669014" y="0"/>
                </a:lnTo>
                <a:lnTo>
                  <a:pt x="8669014" y="1947371"/>
                </a:lnTo>
                <a:lnTo>
                  <a:pt x="0" y="1947371"/>
                </a:lnTo>
                <a:lnTo>
                  <a:pt x="0" y="0"/>
                </a:lnTo>
                <a:close/>
              </a:path>
            </a:pathLst>
          </a:custGeom>
          <a:ln w="4233">
            <a:solidFill>
              <a:srgbClr val="D9D9D9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 txBox="1"/>
          <p:nvPr/>
        </p:nvSpPr>
        <p:spPr>
          <a:xfrm>
            <a:off x="5825756" y="6420587"/>
            <a:ext cx="247015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0" dirty="0">
                <a:latin typeface="Arial"/>
                <a:cs typeface="Arial"/>
              </a:rPr>
              <a:t>Invert </a:t>
            </a:r>
            <a:r>
              <a:rPr sz="1800" spc="-70" dirty="0">
                <a:latin typeface="Arial"/>
                <a:cs typeface="Arial"/>
              </a:rPr>
              <a:t>SP </a:t>
            </a:r>
            <a:r>
              <a:rPr sz="1800" spc="-20" dirty="0">
                <a:latin typeface="Arial"/>
                <a:cs typeface="Arial"/>
              </a:rPr>
              <a:t>data </a:t>
            </a:r>
            <a:r>
              <a:rPr sz="1800" spc="15" dirty="0">
                <a:latin typeface="Arial"/>
                <a:cs typeface="Arial"/>
              </a:rPr>
              <a:t>to</a:t>
            </a:r>
            <a:r>
              <a:rPr sz="1800" spc="85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recover</a:t>
            </a:r>
            <a:endParaRPr sz="1800">
              <a:latin typeface="Arial"/>
              <a:cs typeface="Arial"/>
            </a:endParaRPr>
          </a:p>
        </p:txBody>
      </p:sp>
      <p:sp>
        <p:nvSpPr>
          <p:cNvPr id="18" name="object 18"/>
          <p:cNvSpPr txBox="1"/>
          <p:nvPr/>
        </p:nvSpPr>
        <p:spPr>
          <a:xfrm>
            <a:off x="8546293" y="6499647"/>
            <a:ext cx="122555" cy="241935"/>
          </a:xfrm>
          <a:prstGeom prst="rect">
            <a:avLst/>
          </a:prstGeom>
        </p:spPr>
        <p:txBody>
          <a:bodyPr vert="horz" wrap="square" lIns="0" tIns="14604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14"/>
              </a:spcBef>
            </a:pPr>
            <a:r>
              <a:rPr sz="1400" i="1" spc="60" dirty="0">
                <a:latin typeface="Arial"/>
                <a:cs typeface="Arial"/>
              </a:rPr>
              <a:t>s</a:t>
            </a:r>
            <a:endParaRPr sz="1400">
              <a:latin typeface="Arial"/>
              <a:cs typeface="Arial"/>
            </a:endParaRPr>
          </a:p>
        </p:txBody>
      </p:sp>
      <p:sp>
        <p:nvSpPr>
          <p:cNvPr id="19" name="object 19"/>
          <p:cNvSpPr/>
          <p:nvPr/>
        </p:nvSpPr>
        <p:spPr>
          <a:xfrm>
            <a:off x="6699643" y="4895730"/>
            <a:ext cx="2098827" cy="154694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8413115" y="6325807"/>
            <a:ext cx="19367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1200" spc="-645" dirty="0">
                <a:solidFill>
                  <a:srgbClr val="898989"/>
                </a:solidFill>
                <a:latin typeface="Arial"/>
                <a:cs typeface="Arial"/>
              </a:rPr>
              <a:t>6</a:t>
            </a:r>
            <a:r>
              <a:rPr sz="2000" spc="-1495" dirty="0">
                <a:latin typeface="DejaVu Sans"/>
                <a:cs typeface="DejaVu Sans"/>
              </a:rPr>
              <a:t>~</a:t>
            </a:r>
            <a:r>
              <a:rPr sz="3000" spc="-165" baseline="-12500" dirty="0">
                <a:latin typeface="DejaVu Sans"/>
                <a:cs typeface="DejaVu Sans"/>
              </a:rPr>
              <a:t>j</a:t>
            </a: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6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/>
          <p:nvPr/>
        </p:nvSpPr>
        <p:spPr>
          <a:xfrm>
            <a:off x="535940" y="1803526"/>
            <a:ext cx="7727315" cy="897890"/>
          </a:xfrm>
          <a:prstGeom prst="rect">
            <a:avLst/>
          </a:prstGeom>
        </p:spPr>
        <p:txBody>
          <a:bodyPr vert="horz" wrap="square" lIns="0" tIns="113030" rIns="0" bIns="0" rtlCol="0">
            <a:spAutoFit/>
          </a:bodyPr>
          <a:lstStyle/>
          <a:p>
            <a:pPr marL="666750" indent="-654050">
              <a:lnSpc>
                <a:spcPct val="100000"/>
              </a:lnSpc>
              <a:spcBef>
                <a:spcPts val="890"/>
              </a:spcBef>
              <a:buChar char="•"/>
              <a:tabLst>
                <a:tab pos="666115" algn="l"/>
                <a:tab pos="666750" algn="l"/>
              </a:tabLst>
            </a:pPr>
            <a:r>
              <a:rPr sz="2200" spc="-60" dirty="0">
                <a:latin typeface="Arial"/>
                <a:cs typeface="Arial"/>
              </a:rPr>
              <a:t>is </a:t>
            </a:r>
            <a:r>
              <a:rPr sz="2200" spc="-85" dirty="0">
                <a:latin typeface="Arial"/>
                <a:cs typeface="Arial"/>
              </a:rPr>
              <a:t>a</a:t>
            </a:r>
            <a:r>
              <a:rPr sz="2200" spc="50" dirty="0">
                <a:latin typeface="Arial"/>
                <a:cs typeface="Arial"/>
              </a:rPr>
              <a:t> </a:t>
            </a:r>
            <a:r>
              <a:rPr sz="2200" spc="-30" dirty="0">
                <a:latin typeface="Arial"/>
                <a:cs typeface="Arial"/>
              </a:rPr>
              <a:t>vector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79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latin typeface="Arial"/>
                <a:cs typeface="Arial"/>
              </a:rPr>
              <a:t>Depth weighting </a:t>
            </a:r>
            <a:r>
              <a:rPr sz="2200" spc="-50" dirty="0">
                <a:latin typeface="Arial"/>
                <a:cs typeface="Arial"/>
              </a:rPr>
              <a:t>(~1/z</a:t>
            </a:r>
            <a:r>
              <a:rPr sz="2175" spc="-75" baseline="24904" dirty="0">
                <a:latin typeface="Arial"/>
                <a:cs typeface="Arial"/>
              </a:rPr>
              <a:t>3</a:t>
            </a:r>
            <a:r>
              <a:rPr sz="2200" spc="-50" dirty="0">
                <a:latin typeface="Arial"/>
                <a:cs typeface="Arial"/>
              </a:rPr>
              <a:t>) </a:t>
            </a:r>
            <a:r>
              <a:rPr sz="2200" spc="-60" dirty="0">
                <a:latin typeface="Arial"/>
                <a:cs typeface="Arial"/>
              </a:rPr>
              <a:t>is </a:t>
            </a:r>
            <a:r>
              <a:rPr sz="2200" spc="-35" dirty="0">
                <a:latin typeface="Arial"/>
                <a:cs typeface="Arial"/>
              </a:rPr>
              <a:t>used </a:t>
            </a:r>
            <a:r>
              <a:rPr sz="2200" spc="-80" dirty="0">
                <a:latin typeface="Arial"/>
                <a:cs typeface="Arial"/>
              </a:rPr>
              <a:t>(similar </a:t>
            </a:r>
            <a:r>
              <a:rPr sz="2200" spc="15" dirty="0">
                <a:latin typeface="Arial"/>
                <a:cs typeface="Arial"/>
              </a:rPr>
              <a:t>to </a:t>
            </a:r>
            <a:r>
              <a:rPr sz="2200" spc="-30" dirty="0">
                <a:latin typeface="Arial"/>
                <a:cs typeface="Arial"/>
              </a:rPr>
              <a:t>magnetic</a:t>
            </a:r>
            <a:r>
              <a:rPr sz="2200" spc="285" dirty="0">
                <a:latin typeface="Arial"/>
                <a:cs typeface="Arial"/>
              </a:rPr>
              <a:t> </a:t>
            </a:r>
            <a:r>
              <a:rPr sz="2200" spc="-70" dirty="0">
                <a:latin typeface="Arial"/>
                <a:cs typeface="Arial"/>
              </a:rPr>
              <a:t>inversion)</a:t>
            </a:r>
            <a:endParaRPr sz="2200">
              <a:latin typeface="Arial"/>
              <a:cs typeface="Arial"/>
            </a:endParaRPr>
          </a:p>
        </p:txBody>
      </p:sp>
      <p:sp>
        <p:nvSpPr>
          <p:cNvPr id="3" name="object 3"/>
          <p:cNvSpPr/>
          <p:nvPr/>
        </p:nvSpPr>
        <p:spPr>
          <a:xfrm>
            <a:off x="5701588" y="287503"/>
            <a:ext cx="3163925" cy="169770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519055" y="3474517"/>
            <a:ext cx="5357088" cy="322630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>
            <a:spLocks noGrp="1"/>
          </p:cNvSpPr>
          <p:nvPr>
            <p:ph type="title"/>
          </p:nvPr>
        </p:nvSpPr>
        <p:spPr>
          <a:xfrm>
            <a:off x="535940" y="319849"/>
            <a:ext cx="465518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Processing </a:t>
            </a:r>
            <a:r>
              <a:rPr spc="-50" dirty="0"/>
              <a:t>and</a:t>
            </a:r>
            <a:r>
              <a:rPr spc="45" dirty="0"/>
              <a:t> </a:t>
            </a:r>
            <a:r>
              <a:rPr spc="-90" dirty="0"/>
              <a:t>inversion</a:t>
            </a:r>
          </a:p>
        </p:txBody>
      </p:sp>
      <p:sp>
        <p:nvSpPr>
          <p:cNvPr id="6" name="object 6"/>
          <p:cNvSpPr/>
          <p:nvPr/>
        </p:nvSpPr>
        <p:spPr>
          <a:xfrm>
            <a:off x="210148" y="3465319"/>
            <a:ext cx="2844038" cy="2618041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 txBox="1"/>
          <p:nvPr/>
        </p:nvSpPr>
        <p:spPr>
          <a:xfrm>
            <a:off x="3737444" y="3049308"/>
            <a:ext cx="3626485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45" dirty="0">
                <a:latin typeface="Arial"/>
                <a:cs typeface="Arial"/>
              </a:rPr>
              <a:t>Recovered </a:t>
            </a:r>
            <a:r>
              <a:rPr sz="1600" spc="-35" dirty="0">
                <a:latin typeface="Arial"/>
                <a:cs typeface="Arial"/>
              </a:rPr>
              <a:t>streaming </a:t>
            </a:r>
            <a:r>
              <a:rPr sz="1600" spc="-30" dirty="0">
                <a:latin typeface="Arial"/>
                <a:cs typeface="Arial"/>
              </a:rPr>
              <a:t>current</a:t>
            </a:r>
            <a:r>
              <a:rPr sz="1600" spc="100" dirty="0">
                <a:latin typeface="Arial"/>
                <a:cs typeface="Arial"/>
              </a:rPr>
              <a:t> </a:t>
            </a:r>
            <a:r>
              <a:rPr sz="1600" spc="-50" dirty="0">
                <a:latin typeface="Arial"/>
                <a:cs typeface="Arial"/>
              </a:rPr>
              <a:t>(magnitude)</a:t>
            </a:r>
            <a:endParaRPr sz="1600">
              <a:latin typeface="Arial"/>
              <a:cs typeface="Arial"/>
            </a:endParaRPr>
          </a:p>
        </p:txBody>
      </p:sp>
      <p:sp>
        <p:nvSpPr>
          <p:cNvPr id="8" name="object 8"/>
          <p:cNvSpPr txBox="1"/>
          <p:nvPr/>
        </p:nvSpPr>
        <p:spPr>
          <a:xfrm>
            <a:off x="467766" y="3070136"/>
            <a:ext cx="726440" cy="26924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600" spc="-60" dirty="0">
                <a:latin typeface="Arial"/>
                <a:cs typeface="Arial"/>
              </a:rPr>
              <a:t>SP</a:t>
            </a:r>
            <a:r>
              <a:rPr sz="1600" spc="-55" dirty="0">
                <a:latin typeface="Arial"/>
                <a:cs typeface="Arial"/>
              </a:rPr>
              <a:t> </a:t>
            </a:r>
            <a:r>
              <a:rPr sz="1600" spc="-25" dirty="0">
                <a:latin typeface="Arial"/>
                <a:cs typeface="Arial"/>
              </a:rPr>
              <a:t>data</a:t>
            </a:r>
            <a:endParaRPr sz="1600">
              <a:latin typeface="Arial"/>
              <a:cs typeface="Arial"/>
            </a:endParaRPr>
          </a:p>
        </p:txBody>
      </p:sp>
      <p:sp>
        <p:nvSpPr>
          <p:cNvPr id="9" name="object 9"/>
          <p:cNvSpPr txBox="1"/>
          <p:nvPr/>
        </p:nvSpPr>
        <p:spPr>
          <a:xfrm>
            <a:off x="535940" y="927871"/>
            <a:ext cx="3660775" cy="927100"/>
          </a:xfrm>
          <a:prstGeom prst="rect">
            <a:avLst/>
          </a:prstGeom>
        </p:spPr>
        <p:txBody>
          <a:bodyPr vert="horz" wrap="square" lIns="0" tIns="14668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115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60" dirty="0">
                <a:latin typeface="Arial"/>
                <a:cs typeface="Arial"/>
              </a:rPr>
              <a:t>Invert </a:t>
            </a:r>
            <a:r>
              <a:rPr sz="2200" spc="-85" dirty="0">
                <a:latin typeface="Arial"/>
                <a:cs typeface="Arial"/>
              </a:rPr>
              <a:t>SP </a:t>
            </a:r>
            <a:r>
              <a:rPr sz="2200" spc="-30" dirty="0">
                <a:latin typeface="Arial"/>
                <a:cs typeface="Arial"/>
              </a:rPr>
              <a:t>data </a:t>
            </a:r>
            <a:r>
              <a:rPr sz="2200" spc="15" dirty="0">
                <a:latin typeface="Arial"/>
                <a:cs typeface="Arial"/>
              </a:rPr>
              <a:t>to </a:t>
            </a:r>
            <a:r>
              <a:rPr sz="2200" spc="-55" dirty="0">
                <a:latin typeface="Arial"/>
                <a:cs typeface="Arial"/>
              </a:rPr>
              <a:t>recover</a:t>
            </a:r>
            <a:r>
              <a:rPr sz="2200" spc="190" dirty="0">
                <a:latin typeface="Arial"/>
                <a:cs typeface="Arial"/>
              </a:rPr>
              <a:t> </a:t>
            </a:r>
            <a:r>
              <a:rPr sz="3000" spc="-577" baseline="15277" dirty="0">
                <a:latin typeface="DejaVu Sans"/>
                <a:cs typeface="DejaVu Sans"/>
              </a:rPr>
              <a:t>~</a:t>
            </a:r>
            <a:r>
              <a:rPr sz="3000" spc="-577" baseline="2777" dirty="0">
                <a:latin typeface="DejaVu Sans"/>
                <a:cs typeface="DejaVu Sans"/>
              </a:rPr>
              <a:t>j</a:t>
            </a:r>
            <a:r>
              <a:rPr sz="2100" i="1" spc="-577" baseline="-7936" dirty="0">
                <a:latin typeface="Arial"/>
                <a:cs typeface="Arial"/>
              </a:rPr>
              <a:t>s</a:t>
            </a:r>
            <a:endParaRPr sz="2100" baseline="-7936">
              <a:latin typeface="Arial"/>
              <a:cs typeface="Arial"/>
            </a:endParaRPr>
          </a:p>
          <a:p>
            <a:pPr marL="1708785">
              <a:lnSpc>
                <a:spcPct val="100000"/>
              </a:lnSpc>
              <a:spcBef>
                <a:spcPts val="994"/>
              </a:spcBef>
            </a:pPr>
            <a:r>
              <a:rPr sz="2000" i="1" spc="1019" dirty="0">
                <a:latin typeface="Arial"/>
                <a:cs typeface="Arial"/>
              </a:rPr>
              <a:t>r</a:t>
            </a:r>
            <a:r>
              <a:rPr sz="2000" i="1" spc="-125" dirty="0">
                <a:latin typeface="Arial"/>
                <a:cs typeface="Arial"/>
              </a:rPr>
              <a:t> </a:t>
            </a:r>
            <a:r>
              <a:rPr sz="2000" i="1" spc="-170" dirty="0">
                <a:latin typeface="Verdana"/>
                <a:cs typeface="Verdana"/>
              </a:rPr>
              <a:t>·</a:t>
            </a:r>
            <a:r>
              <a:rPr sz="2000" i="1" spc="-265" dirty="0">
                <a:latin typeface="Verdana"/>
                <a:cs typeface="Verdana"/>
              </a:rPr>
              <a:t> </a:t>
            </a:r>
            <a:r>
              <a:rPr sz="2000" spc="315" dirty="0">
                <a:latin typeface="DejaVu Sans"/>
                <a:cs typeface="DejaVu Sans"/>
              </a:rPr>
              <a:t>o</a:t>
            </a:r>
            <a:r>
              <a:rPr sz="2000" i="1" spc="315" dirty="0">
                <a:latin typeface="Arial"/>
                <a:cs typeface="Arial"/>
              </a:rPr>
              <a:t>r</a:t>
            </a:r>
            <a:r>
              <a:rPr sz="2000" spc="315" dirty="0">
                <a:latin typeface="DejaVu Sans"/>
                <a:cs typeface="DejaVu Sans"/>
              </a:rPr>
              <a:t>$</a:t>
            </a:r>
            <a:r>
              <a:rPr sz="2000" spc="-85" dirty="0">
                <a:latin typeface="DejaVu Sans"/>
                <a:cs typeface="DejaVu Sans"/>
              </a:rPr>
              <a:t> </a:t>
            </a:r>
            <a:r>
              <a:rPr sz="2000" spc="405" dirty="0">
                <a:latin typeface="Arial"/>
                <a:cs typeface="Arial"/>
              </a:rPr>
              <a:t>=</a:t>
            </a:r>
            <a:r>
              <a:rPr sz="2000" spc="-10" dirty="0">
                <a:latin typeface="Arial"/>
                <a:cs typeface="Arial"/>
              </a:rPr>
              <a:t> </a:t>
            </a:r>
            <a:r>
              <a:rPr sz="2000" i="1" spc="1019" dirty="0">
                <a:latin typeface="Arial"/>
                <a:cs typeface="Arial"/>
              </a:rPr>
              <a:t>r</a:t>
            </a:r>
            <a:r>
              <a:rPr sz="2000" i="1" spc="-120" dirty="0">
                <a:latin typeface="Arial"/>
                <a:cs typeface="Arial"/>
              </a:rPr>
              <a:t> </a:t>
            </a:r>
            <a:r>
              <a:rPr sz="2000" i="1" spc="-170" dirty="0">
                <a:latin typeface="Verdana"/>
                <a:cs typeface="Verdana"/>
              </a:rPr>
              <a:t>·</a:t>
            </a:r>
            <a:r>
              <a:rPr sz="2000" i="1" spc="-445" dirty="0">
                <a:latin typeface="Verdana"/>
                <a:cs typeface="Verdana"/>
              </a:rPr>
              <a:t> </a:t>
            </a:r>
            <a:r>
              <a:rPr sz="3000" spc="-577" baseline="12500" dirty="0">
                <a:latin typeface="DejaVu Sans"/>
                <a:cs typeface="DejaVu Sans"/>
              </a:rPr>
              <a:t>~</a:t>
            </a:r>
            <a:r>
              <a:rPr sz="2000" spc="-385" dirty="0">
                <a:latin typeface="DejaVu Sans"/>
                <a:cs typeface="DejaVu Sans"/>
              </a:rPr>
              <a:t>j</a:t>
            </a:r>
            <a:r>
              <a:rPr sz="2100" i="1" spc="-577" baseline="-11904" dirty="0">
                <a:latin typeface="Arial"/>
                <a:cs typeface="Arial"/>
              </a:rPr>
              <a:t>s</a:t>
            </a:r>
            <a:endParaRPr sz="2100" baseline="-11904">
              <a:latin typeface="Arial"/>
              <a:cs typeface="Arial"/>
            </a:endParaRPr>
          </a:p>
        </p:txBody>
      </p:sp>
      <p:sp>
        <p:nvSpPr>
          <p:cNvPr id="10" name="object 10"/>
          <p:cNvSpPr txBox="1"/>
          <p:nvPr/>
        </p:nvSpPr>
        <p:spPr>
          <a:xfrm>
            <a:off x="854321" y="1863084"/>
            <a:ext cx="252095" cy="334010"/>
          </a:xfrm>
          <a:prstGeom prst="rect">
            <a:avLst/>
          </a:prstGeom>
        </p:spPr>
        <p:txBody>
          <a:bodyPr vert="horz" wrap="square" lIns="0" tIns="1587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25"/>
              </a:spcBef>
            </a:pPr>
            <a:r>
              <a:rPr sz="2000" spc="-1495" dirty="0">
                <a:latin typeface="DejaVu Sans"/>
                <a:cs typeface="DejaVu Sans"/>
              </a:rPr>
              <a:t>~</a:t>
            </a:r>
            <a:r>
              <a:rPr sz="3000" spc="412" baseline="-12500" dirty="0">
                <a:latin typeface="DejaVu Sans"/>
                <a:cs typeface="DejaVu Sans"/>
              </a:rPr>
              <a:t>j</a:t>
            </a:r>
            <a:r>
              <a:rPr sz="2100" i="1" spc="89" baseline="-29761" dirty="0">
                <a:latin typeface="Arial"/>
                <a:cs typeface="Arial"/>
              </a:rPr>
              <a:t>s</a:t>
            </a:r>
            <a:endParaRPr sz="2100" baseline="-29761">
              <a:latin typeface="Arial"/>
              <a:cs typeface="Arial"/>
            </a:endParaRPr>
          </a:p>
        </p:txBody>
      </p:sp>
      <p:sp>
        <p:nvSpPr>
          <p:cNvPr id="11" name="object 11"/>
          <p:cNvSpPr/>
          <p:nvPr/>
        </p:nvSpPr>
        <p:spPr>
          <a:xfrm>
            <a:off x="7434897" y="3041375"/>
            <a:ext cx="262663" cy="2689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8413115" y="6430518"/>
            <a:ext cx="193675" cy="208279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200" spc="-10" dirty="0">
                <a:solidFill>
                  <a:srgbClr val="898989"/>
                </a:solidFill>
                <a:latin typeface="Arial"/>
                <a:cs typeface="Arial"/>
              </a:rPr>
              <a:t>67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438290" y="3374996"/>
            <a:ext cx="4454686" cy="2666368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 txBox="1">
            <a:spLocks noGrp="1"/>
          </p:cNvSpPr>
          <p:nvPr>
            <p:ph type="title"/>
          </p:nvPr>
        </p:nvSpPr>
        <p:spPr>
          <a:xfrm>
            <a:off x="1843697" y="319849"/>
            <a:ext cx="545655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70" dirty="0"/>
              <a:t>Processing </a:t>
            </a:r>
            <a:r>
              <a:rPr spc="-50" dirty="0"/>
              <a:t>and</a:t>
            </a:r>
            <a:r>
              <a:rPr spc="70" dirty="0"/>
              <a:t> </a:t>
            </a:r>
            <a:r>
              <a:rPr spc="-55" dirty="0"/>
              <a:t>interpretation</a:t>
            </a:r>
          </a:p>
        </p:txBody>
      </p:sp>
      <p:sp>
        <p:nvSpPr>
          <p:cNvPr id="4" name="object 4"/>
          <p:cNvSpPr/>
          <p:nvPr/>
        </p:nvSpPr>
        <p:spPr>
          <a:xfrm>
            <a:off x="5762244" y="3276264"/>
            <a:ext cx="2571877" cy="2644051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4673498" y="2314981"/>
            <a:ext cx="358140" cy="0"/>
          </a:xfrm>
          <a:custGeom>
            <a:avLst/>
            <a:gdLst/>
            <a:ahLst/>
            <a:cxnLst/>
            <a:rect l="l" t="t" r="r" b="b"/>
            <a:pathLst>
              <a:path w="358139">
                <a:moveTo>
                  <a:pt x="0" y="0"/>
                </a:moveTo>
                <a:lnTo>
                  <a:pt x="357951" y="0"/>
                </a:lnTo>
              </a:path>
            </a:pathLst>
          </a:custGeom>
          <a:ln w="1129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35377" y="1131713"/>
          <a:ext cx="8675370" cy="50552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491617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3752214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1659889">
                <a:tc gridSpan="2">
                  <a:txBody>
                    <a:bodyPr/>
                    <a:lstStyle/>
                    <a:p>
                      <a:pPr marL="38290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How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2200" spc="-30" dirty="0">
                          <a:latin typeface="Arial"/>
                          <a:cs typeface="Arial"/>
                        </a:rPr>
                        <a:t>we </a:t>
                      </a:r>
                      <a:r>
                        <a:rPr sz="2200" spc="-25" dirty="0">
                          <a:latin typeface="Arial"/>
                          <a:cs typeface="Arial"/>
                        </a:rPr>
                        <a:t>obtain </a:t>
                      </a:r>
                      <a:r>
                        <a:rPr sz="2200" spc="-55" dirty="0">
                          <a:latin typeface="Arial"/>
                          <a:cs typeface="Arial"/>
                        </a:rPr>
                        <a:t>seepage 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velocity,</a:t>
                      </a:r>
                      <a:r>
                        <a:rPr sz="2200" spc="-15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900" spc="-1739" baseline="-3205" dirty="0">
                          <a:latin typeface="DejaVu Sans"/>
                          <a:cs typeface="DejaVu Sans"/>
                        </a:rPr>
                        <a:t>~</a:t>
                      </a:r>
                      <a:r>
                        <a:rPr sz="3900" spc="-1739" baseline="-3205" dirty="0">
                          <a:latin typeface="DejaVu Serif"/>
                          <a:cs typeface="DejaVu Serif"/>
                        </a:rPr>
                        <a:t>u</a:t>
                      </a:r>
                      <a:r>
                        <a:rPr sz="3900" spc="-555" baseline="-3205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2200" spc="-45" dirty="0">
                          <a:latin typeface="Arial"/>
                          <a:cs typeface="Arial"/>
                        </a:rPr>
                        <a:t>?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525145" algn="ctr">
                        <a:lnSpc>
                          <a:spcPts val="2330"/>
                        </a:lnSpc>
                        <a:spcBef>
                          <a:spcPts val="1470"/>
                        </a:spcBef>
                      </a:pPr>
                      <a:r>
                        <a:rPr sz="2200" spc="-450" dirty="0">
                          <a:latin typeface="DejaVu Sans"/>
                          <a:cs typeface="DejaVu Sans"/>
                        </a:rPr>
                        <a:t>~</a:t>
                      </a:r>
                      <a:r>
                        <a:rPr sz="3300" spc="-675" baseline="-12626" dirty="0">
                          <a:latin typeface="DejaVu Serif"/>
                          <a:cs typeface="DejaVu Serif"/>
                        </a:rPr>
                        <a:t>j</a:t>
                      </a:r>
                      <a:r>
                        <a:rPr sz="2325" i="1" spc="-675" baseline="-30465" dirty="0">
                          <a:latin typeface="Arial"/>
                          <a:cs typeface="Arial"/>
                        </a:rPr>
                        <a:t>s</a:t>
                      </a:r>
                      <a:endParaRPr sz="2325" baseline="-30465">
                        <a:latin typeface="Arial"/>
                        <a:cs typeface="Arial"/>
                      </a:endParaRPr>
                    </a:p>
                    <a:p>
                      <a:pPr marR="473709" algn="ctr">
                        <a:lnSpc>
                          <a:spcPts val="1770"/>
                        </a:lnSpc>
                      </a:pPr>
                      <a:r>
                        <a:rPr sz="2200" spc="-980" dirty="0">
                          <a:latin typeface="DejaVu Sans"/>
                          <a:cs typeface="DejaVu Sans"/>
                        </a:rPr>
                        <a:t>~</a:t>
                      </a:r>
                      <a:r>
                        <a:rPr sz="2200" spc="-980" dirty="0">
                          <a:latin typeface="DejaVu Serif"/>
                          <a:cs typeface="DejaVu Serif"/>
                        </a:rPr>
                        <a:t>u</a:t>
                      </a:r>
                      <a:r>
                        <a:rPr sz="2200" spc="-85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2200" spc="445" dirty="0">
                          <a:latin typeface="Arial"/>
                          <a:cs typeface="Arial"/>
                        </a:rPr>
                        <a:t>=</a:t>
                      </a:r>
                      <a:endParaRPr sz="2200">
                        <a:latin typeface="Arial"/>
                        <a:cs typeface="Arial"/>
                      </a:endParaRPr>
                    </a:p>
                    <a:p>
                      <a:pPr marL="544195" algn="ctr">
                        <a:lnSpc>
                          <a:spcPts val="2085"/>
                        </a:lnSpc>
                      </a:pPr>
                      <a:r>
                        <a:rPr sz="2200" spc="35" dirty="0">
                          <a:latin typeface="DejaVu Serif"/>
                          <a:cs typeface="DejaVu Serif"/>
                        </a:rPr>
                        <a:t>Q</a:t>
                      </a:r>
                      <a:r>
                        <a:rPr sz="2325" i="1" spc="52" baseline="-12544" dirty="0">
                          <a:latin typeface="Arial"/>
                          <a:cs typeface="Arial"/>
                        </a:rPr>
                        <a:t>v</a:t>
                      </a:r>
                      <a:endParaRPr sz="2325" baseline="-12544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390265">
                <a:tc>
                  <a:txBody>
                    <a:bodyPr/>
                    <a:lstStyle/>
                    <a:p>
                      <a:pPr marL="313055">
                        <a:lnSpc>
                          <a:spcPct val="100000"/>
                        </a:lnSpc>
                        <a:spcBef>
                          <a:spcPts val="1060"/>
                        </a:spcBef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Recovered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streaming 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current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(magnitude)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462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756920">
                        <a:lnSpc>
                          <a:spcPct val="100000"/>
                        </a:lnSpc>
                        <a:spcBef>
                          <a:spcPts val="890"/>
                        </a:spcBef>
                      </a:pPr>
                      <a:r>
                        <a:rPr sz="1600" i="1" spc="-45" dirty="0">
                          <a:latin typeface="Arial"/>
                          <a:cs typeface="Arial"/>
                        </a:rPr>
                        <a:t>Q</a:t>
                      </a:r>
                      <a:r>
                        <a:rPr sz="1575" i="1" spc="-67" baseline="-18518" dirty="0">
                          <a:latin typeface="Arial"/>
                          <a:cs typeface="Arial"/>
                        </a:rPr>
                        <a:t>v 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vs.</a:t>
                      </a:r>
                      <a:r>
                        <a:rPr sz="1600" spc="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i="1" spc="-60" dirty="0">
                          <a:latin typeface="Arial"/>
                          <a:cs typeface="Arial"/>
                        </a:rPr>
                        <a:t>k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13030" marB="0">
                    <a:lnL w="6350">
                      <a:solidFill>
                        <a:srgbClr val="D9D9D9"/>
                      </a:solidFill>
                      <a:prstDash val="solid"/>
                    </a:lnL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4233392" y="2908000"/>
            <a:ext cx="262663" cy="268917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 txBox="1"/>
          <p:nvPr/>
        </p:nvSpPr>
        <p:spPr>
          <a:xfrm>
            <a:off x="4793335" y="6366332"/>
            <a:ext cx="406146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5" dirty="0">
                <a:latin typeface="Arial"/>
                <a:cs typeface="Arial"/>
              </a:rPr>
              <a:t>How </a:t>
            </a:r>
            <a:r>
              <a:rPr sz="1800" spc="15" dirty="0">
                <a:latin typeface="Arial"/>
                <a:cs typeface="Arial"/>
              </a:rPr>
              <a:t>do </a:t>
            </a:r>
            <a:r>
              <a:rPr sz="1800" spc="-20" dirty="0">
                <a:latin typeface="Arial"/>
                <a:cs typeface="Arial"/>
              </a:rPr>
              <a:t>we </a:t>
            </a:r>
            <a:r>
              <a:rPr sz="1800" spc="-15" dirty="0">
                <a:latin typeface="Arial"/>
                <a:cs typeface="Arial"/>
              </a:rPr>
              <a:t>get </a:t>
            </a:r>
            <a:r>
              <a:rPr sz="1800" spc="-40" dirty="0">
                <a:latin typeface="Arial"/>
                <a:cs typeface="Arial"/>
              </a:rPr>
              <a:t>hydraulic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95" dirty="0">
                <a:latin typeface="Arial"/>
                <a:cs typeface="Arial"/>
              </a:rPr>
              <a:t>permeability</a:t>
            </a:r>
            <a:r>
              <a:rPr sz="1800" spc="-142" baseline="4629" dirty="0">
                <a:solidFill>
                  <a:srgbClr val="898989"/>
                </a:solidFill>
                <a:latin typeface="Arial"/>
                <a:cs typeface="Arial"/>
              </a:rPr>
              <a:t>6</a:t>
            </a:r>
            <a:r>
              <a:rPr sz="1800" spc="-95" dirty="0">
                <a:latin typeface="Arial"/>
                <a:cs typeface="Arial"/>
              </a:rPr>
              <a:t>,</a:t>
            </a:r>
            <a:r>
              <a:rPr sz="1800" spc="-142" baseline="4629" dirty="0">
                <a:solidFill>
                  <a:srgbClr val="898989"/>
                </a:solidFill>
                <a:latin typeface="Arial"/>
                <a:cs typeface="Arial"/>
              </a:rPr>
              <a:t>8</a:t>
            </a:r>
            <a:r>
              <a:rPr sz="1800" i="1" spc="-95" dirty="0">
                <a:latin typeface="Arial"/>
                <a:cs typeface="Arial"/>
              </a:rPr>
              <a:t>k</a:t>
            </a:r>
            <a:r>
              <a:rPr sz="1800" spc="-95" dirty="0">
                <a:latin typeface="Arial"/>
                <a:cs typeface="Arial"/>
              </a:rPr>
              <a:t>?</a:t>
            </a:r>
            <a:endParaRPr sz="18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/>
          <p:nvPr/>
        </p:nvSpPr>
        <p:spPr>
          <a:xfrm>
            <a:off x="255421" y="2551318"/>
            <a:ext cx="6870026" cy="3390531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" name="object 3"/>
          <p:cNvSpPr/>
          <p:nvPr/>
        </p:nvSpPr>
        <p:spPr>
          <a:xfrm>
            <a:off x="7036993" y="2768104"/>
            <a:ext cx="1755140" cy="1804403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 txBox="1">
            <a:spLocks noGrp="1"/>
          </p:cNvSpPr>
          <p:nvPr>
            <p:ph type="title"/>
          </p:nvPr>
        </p:nvSpPr>
        <p:spPr>
          <a:xfrm>
            <a:off x="1971573" y="319849"/>
            <a:ext cx="520001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60" dirty="0"/>
              <a:t>Interpretation </a:t>
            </a:r>
            <a:r>
              <a:rPr spc="-50" dirty="0"/>
              <a:t>and</a:t>
            </a:r>
            <a:r>
              <a:rPr spc="60" dirty="0"/>
              <a:t> </a:t>
            </a:r>
            <a:r>
              <a:rPr spc="-85" dirty="0"/>
              <a:t>Synthesis</a:t>
            </a:r>
          </a:p>
        </p:txBody>
      </p:sp>
      <p:sp>
        <p:nvSpPr>
          <p:cNvPr id="5" name="object 5"/>
          <p:cNvSpPr/>
          <p:nvPr/>
        </p:nvSpPr>
        <p:spPr>
          <a:xfrm>
            <a:off x="7356741" y="1658492"/>
            <a:ext cx="394335" cy="0"/>
          </a:xfrm>
          <a:custGeom>
            <a:avLst/>
            <a:gdLst/>
            <a:ahLst/>
            <a:cxnLst/>
            <a:rect l="l" t="t" r="r" b="b"/>
            <a:pathLst>
              <a:path w="394334">
                <a:moveTo>
                  <a:pt x="0" y="0"/>
                </a:moveTo>
                <a:lnTo>
                  <a:pt x="393746" y="0"/>
                </a:lnTo>
              </a:path>
            </a:pathLst>
          </a:custGeom>
          <a:ln w="12428">
            <a:solidFill>
              <a:srgbClr val="000000"/>
            </a:solidFill>
          </a:ln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6" name="object 6"/>
          <p:cNvGraphicFramePr>
            <a:graphicFrameLocks noGrp="1"/>
          </p:cNvGraphicFramePr>
          <p:nvPr/>
        </p:nvGraphicFramePr>
        <p:xfrm>
          <a:off x="235377" y="1131713"/>
          <a:ext cx="8675370" cy="563181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458595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4632959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965834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  <a:gridCol w="781684">
                  <a:extLst>
                    <a:ext uri="{9D8B030D-6E8A-4147-A177-3AD203B41FA5}">
                      <a16:colId xmlns:a16="http://schemas.microsoft.com/office/drawing/2014/main" val="20003"/>
                    </a:ext>
                  </a:extLst>
                </a:gridCol>
                <a:gridCol w="829945">
                  <a:extLst>
                    <a:ext uri="{9D8B030D-6E8A-4147-A177-3AD203B41FA5}">
                      <a16:colId xmlns:a16="http://schemas.microsoft.com/office/drawing/2014/main" val="20004"/>
                    </a:ext>
                  </a:extLst>
                </a:gridCol>
              </a:tblGrid>
              <a:tr h="964565">
                <a:tc gridSpan="2">
                  <a:txBody>
                    <a:bodyPr/>
                    <a:lstStyle/>
                    <a:p>
                      <a:pPr marL="382905">
                        <a:lnSpc>
                          <a:spcPct val="100000"/>
                        </a:lnSpc>
                        <a:spcBef>
                          <a:spcPts val="1050"/>
                        </a:spcBef>
                      </a:pPr>
                      <a:r>
                        <a:rPr sz="2200" dirty="0">
                          <a:latin typeface="Arial"/>
                          <a:cs typeface="Arial"/>
                        </a:rPr>
                        <a:t>How </a:t>
                      </a:r>
                      <a:r>
                        <a:rPr sz="2200" spc="15" dirty="0">
                          <a:latin typeface="Arial"/>
                          <a:cs typeface="Arial"/>
                        </a:rPr>
                        <a:t>do </a:t>
                      </a:r>
                      <a:r>
                        <a:rPr sz="2200" spc="-30" dirty="0">
                          <a:latin typeface="Arial"/>
                          <a:cs typeface="Arial"/>
                        </a:rPr>
                        <a:t>we </a:t>
                      </a:r>
                      <a:r>
                        <a:rPr sz="2200" spc="-25" dirty="0">
                          <a:latin typeface="Arial"/>
                          <a:cs typeface="Arial"/>
                        </a:rPr>
                        <a:t>obtain </a:t>
                      </a:r>
                      <a:r>
                        <a:rPr sz="2200" spc="-55" dirty="0">
                          <a:latin typeface="Arial"/>
                          <a:cs typeface="Arial"/>
                        </a:rPr>
                        <a:t>seepage </a:t>
                      </a:r>
                      <a:r>
                        <a:rPr sz="2200" spc="-65" dirty="0">
                          <a:latin typeface="Arial"/>
                          <a:cs typeface="Arial"/>
                        </a:rPr>
                        <a:t>velocity,</a:t>
                      </a:r>
                      <a:r>
                        <a:rPr sz="2200" spc="-15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3900" spc="-1739" baseline="-3205" dirty="0">
                          <a:latin typeface="DejaVu Sans"/>
                          <a:cs typeface="DejaVu Sans"/>
                        </a:rPr>
                        <a:t>~</a:t>
                      </a:r>
                      <a:r>
                        <a:rPr sz="3900" spc="-1739" baseline="-3205" dirty="0">
                          <a:latin typeface="DejaVu Serif"/>
                          <a:cs typeface="DejaVu Serif"/>
                        </a:rPr>
                        <a:t>u</a:t>
                      </a:r>
                      <a:r>
                        <a:rPr sz="3900" spc="-555" baseline="-3205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2200" spc="-45" dirty="0">
                          <a:latin typeface="Arial"/>
                          <a:cs typeface="Arial"/>
                        </a:rPr>
                        <a:t>?</a:t>
                      </a:r>
                      <a:endParaRPr sz="2200">
                        <a:latin typeface="Arial"/>
                        <a:cs typeface="Arial"/>
                      </a:endParaRPr>
                    </a:p>
                  </a:txBody>
                  <a:tcPr marL="0" marR="0" marT="133350" marB="0">
                    <a:lnL w="6350">
                      <a:solidFill>
                        <a:srgbClr val="D9D9D9"/>
                      </a:solidFill>
                      <a:prstDash val="solid"/>
                    </a:lnL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  <a:spcBef>
                          <a:spcPts val="50"/>
                        </a:spcBef>
                      </a:pPr>
                      <a:endParaRPr sz="1950">
                        <a:latin typeface="Times New Roman"/>
                        <a:cs typeface="Times New Roman"/>
                      </a:endParaRPr>
                    </a:p>
                    <a:p>
                      <a:pPr marL="394970">
                        <a:lnSpc>
                          <a:spcPct val="100000"/>
                        </a:lnSpc>
                      </a:pPr>
                      <a:r>
                        <a:rPr sz="2450" spc="-1100" dirty="0">
                          <a:latin typeface="DejaVu Sans"/>
                          <a:cs typeface="DejaVu Sans"/>
                        </a:rPr>
                        <a:t>~</a:t>
                      </a:r>
                      <a:r>
                        <a:rPr sz="2450" spc="-1100" dirty="0">
                          <a:latin typeface="DejaVu Serif"/>
                          <a:cs typeface="DejaVu Serif"/>
                        </a:rPr>
                        <a:t>u</a:t>
                      </a:r>
                      <a:r>
                        <a:rPr sz="2450" spc="-160" dirty="0">
                          <a:latin typeface="DejaVu Serif"/>
                          <a:cs typeface="DejaVu Serif"/>
                        </a:rPr>
                        <a:t> </a:t>
                      </a:r>
                      <a:r>
                        <a:rPr sz="2450" spc="470" dirty="0">
                          <a:latin typeface="Arial"/>
                          <a:cs typeface="Arial"/>
                        </a:rPr>
                        <a:t>=</a:t>
                      </a:r>
                      <a:endParaRPr sz="2450">
                        <a:latin typeface="Arial"/>
                        <a:cs typeface="Arial"/>
                      </a:endParaRPr>
                    </a:p>
                  </a:txBody>
                  <a:tcPr marL="0" marR="0" marT="635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100965">
                        <a:lnSpc>
                          <a:spcPct val="100000"/>
                        </a:lnSpc>
                        <a:spcBef>
                          <a:spcPts val="75"/>
                        </a:spcBef>
                      </a:pPr>
                      <a:r>
                        <a:rPr sz="2450" spc="-505" dirty="0">
                          <a:latin typeface="DejaVu Sans"/>
                          <a:cs typeface="DejaVu Sans"/>
                        </a:rPr>
                        <a:t>~</a:t>
                      </a:r>
                      <a:r>
                        <a:rPr sz="3675" spc="-757" baseline="-12471" dirty="0">
                          <a:latin typeface="DejaVu Serif"/>
                          <a:cs typeface="DejaVu Serif"/>
                        </a:rPr>
                        <a:t>j</a:t>
                      </a:r>
                      <a:r>
                        <a:rPr sz="2550" i="1" spc="-757" baseline="-31045" dirty="0">
                          <a:latin typeface="Arial"/>
                          <a:cs typeface="Arial"/>
                        </a:rPr>
                        <a:t>s</a:t>
                      </a:r>
                      <a:endParaRPr sz="2550" baseline="-31045">
                        <a:latin typeface="Arial"/>
                        <a:cs typeface="Arial"/>
                      </a:endParaRPr>
                    </a:p>
                    <a:p>
                      <a:pPr marL="63500">
                        <a:lnSpc>
                          <a:spcPct val="100000"/>
                        </a:lnSpc>
                        <a:spcBef>
                          <a:spcPts val="960"/>
                        </a:spcBef>
                      </a:pPr>
                      <a:r>
                        <a:rPr sz="2450" spc="25" dirty="0">
                          <a:latin typeface="DejaVu Serif"/>
                          <a:cs typeface="DejaVu Serif"/>
                        </a:rPr>
                        <a:t>Q</a:t>
                      </a:r>
                      <a:r>
                        <a:rPr sz="2550" i="1" spc="37" baseline="-11437" dirty="0">
                          <a:latin typeface="Arial"/>
                          <a:cs typeface="Arial"/>
                        </a:rPr>
                        <a:t>v</a:t>
                      </a:r>
                      <a:endParaRPr sz="2550" baseline="-11437">
                        <a:latin typeface="Arial"/>
                        <a:cs typeface="Arial"/>
                      </a:endParaRPr>
                    </a:p>
                  </a:txBody>
                  <a:tcPr marL="0" marR="0" marT="9525" marB="0"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879215">
                <a:tc>
                  <a:txBody>
                    <a:bodyPr/>
                    <a:lstStyle/>
                    <a:p>
                      <a:pPr marL="339090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600" spc="-35" dirty="0">
                          <a:latin typeface="Arial"/>
                          <a:cs typeface="Arial"/>
                        </a:rPr>
                        <a:t>Perm.</a:t>
                      </a:r>
                      <a:r>
                        <a:rPr sz="1600" spc="-10" dirty="0">
                          <a:latin typeface="Arial"/>
                          <a:cs typeface="Arial"/>
                        </a:rPr>
                        <a:t> test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3985" marB="0">
                    <a:lnL w="6350">
                      <a:solidFill>
                        <a:srgbClr val="D9D9D9"/>
                      </a:solidFill>
                      <a:prstDash val="solid"/>
                    </a:lnL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 marL="217804">
                        <a:lnSpc>
                          <a:spcPct val="100000"/>
                        </a:lnSpc>
                        <a:spcBef>
                          <a:spcPts val="1055"/>
                        </a:spcBef>
                      </a:pPr>
                      <a:r>
                        <a:rPr sz="1600" spc="-45" dirty="0">
                          <a:latin typeface="Arial"/>
                          <a:cs typeface="Arial"/>
                        </a:rPr>
                        <a:t>Recovered </a:t>
                      </a:r>
                      <a:r>
                        <a:rPr sz="1600" spc="-35" dirty="0">
                          <a:latin typeface="Arial"/>
                          <a:cs typeface="Arial"/>
                        </a:rPr>
                        <a:t>streaming 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current</a:t>
                      </a:r>
                      <a:r>
                        <a:rPr sz="1600" spc="8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50" dirty="0">
                          <a:latin typeface="Arial"/>
                          <a:cs typeface="Arial"/>
                        </a:rPr>
                        <a:t>(magnitude)</a:t>
                      </a:r>
                      <a:endParaRPr sz="1600">
                        <a:latin typeface="Arial"/>
                        <a:cs typeface="Arial"/>
                      </a:endParaRPr>
                    </a:p>
                  </a:txBody>
                  <a:tcPr marL="0" marR="0" marT="133985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R w="6350">
                      <a:solidFill>
                        <a:srgbClr val="D9D9D9"/>
                      </a:solidFill>
                      <a:prstDash val="solid"/>
                    </a:lnR>
                    <a:lnT w="6350">
                      <a:solidFill>
                        <a:srgbClr val="D9D9D9"/>
                      </a:solidFill>
                      <a:prstDash val="solid"/>
                    </a:lnT>
                    <a:lnB w="9525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782320">
                <a:tc gridSpan="2">
                  <a:txBody>
                    <a:bodyPr/>
                    <a:lstStyle/>
                    <a:p>
                      <a:pPr marL="2976880">
                        <a:lnSpc>
                          <a:spcPct val="100000"/>
                        </a:lnSpc>
                        <a:spcBef>
                          <a:spcPts val="340"/>
                        </a:spcBef>
                      </a:pPr>
                      <a:r>
                        <a:rPr sz="2000" spc="-60" dirty="0">
                          <a:latin typeface="Arial"/>
                          <a:cs typeface="Arial"/>
                        </a:rPr>
                        <a:t>Fluid 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velocity: </a:t>
                      </a:r>
                      <a:r>
                        <a:rPr sz="2000" spc="5" dirty="0">
                          <a:latin typeface="Arial"/>
                          <a:cs typeface="Arial"/>
                        </a:rPr>
                        <a:t>3x10</a:t>
                      </a:r>
                      <a:r>
                        <a:rPr sz="1950" spc="7" baseline="25641" dirty="0">
                          <a:latin typeface="Arial"/>
                          <a:cs typeface="Arial"/>
                        </a:rPr>
                        <a:t>-3</a:t>
                      </a:r>
                      <a:r>
                        <a:rPr sz="1950" spc="75" baseline="25641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15" dirty="0">
                          <a:latin typeface="Arial"/>
                          <a:cs typeface="Arial"/>
                        </a:rPr>
                        <a:t>m/s</a:t>
                      </a:r>
                      <a:endParaRPr sz="2000">
                        <a:latin typeface="Arial"/>
                        <a:cs typeface="Arial"/>
                      </a:endParaRPr>
                    </a:p>
                    <a:p>
                      <a:pPr marL="2976880">
                        <a:lnSpc>
                          <a:spcPct val="100000"/>
                        </a:lnSpc>
                        <a:spcBef>
                          <a:spcPts val="800"/>
                        </a:spcBef>
                      </a:pPr>
                      <a:r>
                        <a:rPr sz="2000" spc="-45" dirty="0">
                          <a:latin typeface="Arial"/>
                          <a:cs typeface="Arial"/>
                        </a:rPr>
                        <a:t>Flow </a:t>
                      </a:r>
                      <a:r>
                        <a:rPr sz="2000" spc="-35" dirty="0">
                          <a:latin typeface="Arial"/>
                          <a:cs typeface="Arial"/>
                        </a:rPr>
                        <a:t>rate: </a:t>
                      </a:r>
                      <a:r>
                        <a:rPr sz="2000" spc="-5" dirty="0">
                          <a:latin typeface="Arial"/>
                          <a:cs typeface="Arial"/>
                        </a:rPr>
                        <a:t>3 </a:t>
                      </a:r>
                      <a:r>
                        <a:rPr sz="2000" spc="-55" dirty="0">
                          <a:latin typeface="Arial"/>
                          <a:cs typeface="Arial"/>
                        </a:rPr>
                        <a:t>litres</a:t>
                      </a:r>
                      <a:r>
                        <a:rPr sz="2000" spc="4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2000" spc="30" dirty="0">
                          <a:latin typeface="Arial"/>
                          <a:cs typeface="Arial"/>
                        </a:rPr>
                        <a:t>/s</a:t>
                      </a:r>
                      <a:endParaRPr sz="2000">
                        <a:latin typeface="Arial"/>
                        <a:cs typeface="Arial"/>
                      </a:endParaRPr>
                    </a:p>
                  </a:txBody>
                  <a:tcPr marL="0" marR="0" marT="43180" marB="0">
                    <a:lnL w="6350">
                      <a:solidFill>
                        <a:srgbClr val="D9D9D9"/>
                      </a:solidFill>
                      <a:prstDash val="solid"/>
                    </a:lnL>
                    <a:lnT w="9525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 gridSpan="2"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2100">
                        <a:latin typeface="Times New Roman"/>
                        <a:cs typeface="Times New Roman"/>
                      </a:endParaRPr>
                    </a:p>
                  </a:txBody>
                  <a:tcPr marL="0" marR="0" marT="0" marB="0">
                    <a:lnT w="9525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tc hMerge="1">
                  <a:txBody>
                    <a:bodyPr/>
                    <a:lstStyle/>
                    <a:p>
                      <a:endParaRPr/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>
                        <a:lnSpc>
                          <a:spcPct val="100000"/>
                        </a:lnSpc>
                      </a:pPr>
                      <a:endParaRPr sz="1400">
                        <a:latin typeface="Times New Roman"/>
                        <a:cs typeface="Times New Roman"/>
                      </a:endParaRPr>
                    </a:p>
                    <a:p>
                      <a:pPr>
                        <a:lnSpc>
                          <a:spcPct val="100000"/>
                        </a:lnSpc>
                        <a:spcBef>
                          <a:spcPts val="35"/>
                        </a:spcBef>
                      </a:pPr>
                      <a:endParaRPr sz="1750">
                        <a:latin typeface="Times New Roman"/>
                        <a:cs typeface="Times New Roman"/>
                      </a:endParaRPr>
                    </a:p>
                    <a:p>
                      <a:pPr marL="40640" algn="ctr">
                        <a:lnSpc>
                          <a:spcPct val="100000"/>
                        </a:lnSpc>
                      </a:pPr>
                      <a:r>
                        <a:rPr sz="1200" spc="-10" dirty="0">
                          <a:solidFill>
                            <a:srgbClr val="898989"/>
                          </a:solidFill>
                          <a:latin typeface="Arial"/>
                          <a:cs typeface="Arial"/>
                        </a:rPr>
                        <a:t>69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>
                    <a:lnR w="6350">
                      <a:solidFill>
                        <a:srgbClr val="D9D9D9"/>
                      </a:solidFill>
                      <a:prstDash val="solid"/>
                    </a:lnR>
                    <a:lnT w="9525">
                      <a:solidFill>
                        <a:srgbClr val="D9D9D9"/>
                      </a:solidFill>
                      <a:prstDash val="solid"/>
                    </a:lnT>
                    <a:lnB w="6350">
                      <a:solidFill>
                        <a:srgbClr val="D9D9D9"/>
                      </a:solidFill>
                      <a:prstDash val="soli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  <p:sp>
        <p:nvSpPr>
          <p:cNvPr id="7" name="object 7"/>
          <p:cNvSpPr/>
          <p:nvPr/>
        </p:nvSpPr>
        <p:spPr>
          <a:xfrm>
            <a:off x="6434061" y="2438649"/>
            <a:ext cx="2473871" cy="294962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5580049" y="2222047"/>
            <a:ext cx="262663" cy="268917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300" y="335090"/>
            <a:ext cx="30721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/>
              <a:t>Basic</a:t>
            </a:r>
            <a:r>
              <a:rPr sz="3200" spc="-80" dirty="0"/>
              <a:t> </a:t>
            </a:r>
            <a:r>
              <a:rPr sz="3200" spc="-70" dirty="0"/>
              <a:t>Experiment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959326"/>
            <a:ext cx="4119245" cy="2316480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45" dirty="0">
                <a:latin typeface="Arial"/>
                <a:cs typeface="Arial"/>
              </a:rPr>
              <a:t>Target:</a:t>
            </a:r>
            <a:endParaRPr sz="2000">
              <a:latin typeface="Arial"/>
              <a:cs typeface="Arial"/>
            </a:endParaRPr>
          </a:p>
          <a:p>
            <a:pPr marL="755650" marR="508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70" dirty="0">
                <a:latin typeface="Arial"/>
                <a:cs typeface="Arial"/>
              </a:rPr>
              <a:t>Ore </a:t>
            </a:r>
            <a:r>
              <a:rPr sz="1800" spc="-35" dirty="0">
                <a:latin typeface="Arial"/>
                <a:cs typeface="Arial"/>
              </a:rPr>
              <a:t>body. </a:t>
            </a:r>
            <a:r>
              <a:rPr sz="1800" spc="-50" dirty="0">
                <a:latin typeface="Arial"/>
                <a:cs typeface="Arial"/>
              </a:rPr>
              <a:t>Mineralized </a:t>
            </a:r>
            <a:r>
              <a:rPr sz="1800" spc="-45" dirty="0">
                <a:latin typeface="Arial"/>
                <a:cs typeface="Arial"/>
              </a:rPr>
              <a:t>regions </a:t>
            </a:r>
            <a:r>
              <a:rPr sz="1800" spc="-55" dirty="0">
                <a:latin typeface="Arial"/>
                <a:cs typeface="Arial"/>
              </a:rPr>
              <a:t>less  resistive </a:t>
            </a:r>
            <a:r>
              <a:rPr sz="1800" spc="-30" dirty="0">
                <a:latin typeface="Arial"/>
                <a:cs typeface="Arial"/>
              </a:rPr>
              <a:t>than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Setup: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Arial"/>
                <a:cs typeface="Arial"/>
              </a:rPr>
              <a:t>Tx: </a:t>
            </a:r>
            <a:r>
              <a:rPr sz="1800" spc="-40" dirty="0">
                <a:latin typeface="Arial"/>
                <a:cs typeface="Arial"/>
              </a:rPr>
              <a:t>Current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electrodes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7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Arial"/>
                <a:cs typeface="Arial"/>
              </a:rPr>
              <a:t>Rx: </a:t>
            </a:r>
            <a:r>
              <a:rPr sz="1800" spc="-35" dirty="0">
                <a:latin typeface="Arial"/>
                <a:cs typeface="Arial"/>
              </a:rPr>
              <a:t>Potential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electrodes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6559" y="780262"/>
            <a:ext cx="1920240" cy="1567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35016" y="2392673"/>
            <a:ext cx="3299383" cy="4281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84552" y="6435547"/>
            <a:ext cx="13589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7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object 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70</a:t>
            </a:fld>
            <a:endParaRPr spc="-5" dirty="0"/>
          </a:p>
        </p:txBody>
      </p:sp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911600" y="319849"/>
            <a:ext cx="132080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110" dirty="0"/>
              <a:t>O</a:t>
            </a:r>
            <a:r>
              <a:rPr spc="-85" dirty="0"/>
              <a:t>u</a:t>
            </a:r>
            <a:r>
              <a:rPr spc="-35" dirty="0"/>
              <a:t>tl</a:t>
            </a:r>
            <a:r>
              <a:rPr spc="-135" dirty="0"/>
              <a:t>i</a:t>
            </a:r>
            <a:r>
              <a:rPr spc="-75" dirty="0"/>
              <a:t>n</a:t>
            </a:r>
            <a:r>
              <a:rPr spc="-130" dirty="0"/>
              <a:t>e</a:t>
            </a:r>
          </a:p>
        </p:txBody>
      </p:sp>
      <p:sp>
        <p:nvSpPr>
          <p:cNvPr id="3" name="object 3"/>
          <p:cNvSpPr txBox="1"/>
          <p:nvPr/>
        </p:nvSpPr>
        <p:spPr>
          <a:xfrm>
            <a:off x="1059205" y="1472526"/>
            <a:ext cx="6868159" cy="4060190"/>
          </a:xfrm>
          <a:prstGeom prst="rect">
            <a:avLst/>
          </a:prstGeom>
        </p:spPr>
        <p:txBody>
          <a:bodyPr vert="horz" wrap="square" lIns="0" tIns="7937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6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35" dirty="0">
                <a:latin typeface="Arial"/>
                <a:cs typeface="Arial"/>
              </a:rPr>
              <a:t>Basic</a:t>
            </a:r>
            <a:r>
              <a:rPr sz="2200" spc="-10" dirty="0">
                <a:latin typeface="Arial"/>
                <a:cs typeface="Arial"/>
              </a:rPr>
              <a:t> </a:t>
            </a:r>
            <a:r>
              <a:rPr sz="2200" spc="-40" dirty="0">
                <a:latin typeface="Arial"/>
                <a:cs typeface="Arial"/>
              </a:rPr>
              <a:t>experiment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0" dirty="0">
                <a:latin typeface="Arial"/>
                <a:cs typeface="Arial"/>
              </a:rPr>
              <a:t>Currents, </a:t>
            </a:r>
            <a:r>
              <a:rPr sz="2200" spc="-35" dirty="0">
                <a:latin typeface="Arial"/>
                <a:cs typeface="Arial"/>
              </a:rPr>
              <a:t>charges, potentials </a:t>
            </a:r>
            <a:r>
              <a:rPr sz="2200" spc="-30" dirty="0">
                <a:latin typeface="Arial"/>
                <a:cs typeface="Arial"/>
              </a:rPr>
              <a:t>and </a:t>
            </a:r>
            <a:r>
              <a:rPr sz="2200" spc="-40" dirty="0">
                <a:latin typeface="Arial"/>
                <a:cs typeface="Arial"/>
              </a:rPr>
              <a:t>apparent</a:t>
            </a:r>
            <a:r>
              <a:rPr sz="2200" spc="185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resistivities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30" dirty="0">
                <a:latin typeface="Arial"/>
                <a:cs typeface="Arial"/>
              </a:rPr>
              <a:t>Soundings, </a:t>
            </a:r>
            <a:r>
              <a:rPr sz="2200" spc="-50" dirty="0">
                <a:latin typeface="Arial"/>
                <a:cs typeface="Arial"/>
              </a:rPr>
              <a:t>profiles </a:t>
            </a:r>
            <a:r>
              <a:rPr sz="2200" spc="-30" dirty="0">
                <a:latin typeface="Arial"/>
                <a:cs typeface="Arial"/>
              </a:rPr>
              <a:t>and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70" dirty="0">
                <a:latin typeface="Arial"/>
                <a:cs typeface="Arial"/>
              </a:rPr>
              <a:t>arrays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45" dirty="0">
                <a:latin typeface="Arial"/>
                <a:cs typeface="Arial"/>
              </a:rPr>
              <a:t>Data, </a:t>
            </a:r>
            <a:r>
              <a:rPr sz="2200" spc="-25" dirty="0">
                <a:latin typeface="Arial"/>
                <a:cs typeface="Arial"/>
              </a:rPr>
              <a:t>pseudosections </a:t>
            </a:r>
            <a:r>
              <a:rPr sz="2200" spc="-30" dirty="0">
                <a:latin typeface="Arial"/>
                <a:cs typeface="Arial"/>
              </a:rPr>
              <a:t>and</a:t>
            </a:r>
            <a:r>
              <a:rPr sz="2200" spc="65" dirty="0">
                <a:latin typeface="Arial"/>
                <a:cs typeface="Arial"/>
              </a:rPr>
              <a:t> </a:t>
            </a:r>
            <a:r>
              <a:rPr sz="2200" spc="-60" dirty="0">
                <a:latin typeface="Arial"/>
                <a:cs typeface="Arial"/>
              </a:rPr>
              <a:t>inversion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55" dirty="0">
                <a:latin typeface="Arial"/>
                <a:cs typeface="Arial"/>
              </a:rPr>
              <a:t>Sensitivity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25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75" dirty="0">
                <a:latin typeface="Arial"/>
                <a:cs typeface="Arial"/>
              </a:rPr>
              <a:t>Survey</a:t>
            </a:r>
            <a:r>
              <a:rPr sz="2200" spc="-15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Design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6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60" dirty="0">
                <a:latin typeface="Arial"/>
                <a:cs typeface="Arial"/>
              </a:rPr>
              <a:t>DC</a:t>
            </a:r>
            <a:r>
              <a:rPr sz="2200" spc="-5" dirty="0">
                <a:latin typeface="Arial"/>
                <a:cs typeface="Arial"/>
              </a:rPr>
              <a:t> </a:t>
            </a:r>
            <a:r>
              <a:rPr sz="2200" spc="-10" dirty="0">
                <a:latin typeface="Arial"/>
                <a:cs typeface="Arial"/>
              </a:rPr>
              <a:t>app</a:t>
            </a:r>
            <a:endParaRPr sz="2200">
              <a:latin typeface="Arial"/>
              <a:cs typeface="Arial"/>
            </a:endParaRPr>
          </a:p>
          <a:p>
            <a:pPr marL="355600" indent="-342900">
              <a:lnSpc>
                <a:spcPct val="100000"/>
              </a:lnSpc>
              <a:spcBef>
                <a:spcPts val="530"/>
              </a:spcBef>
              <a:buChar char="•"/>
              <a:tabLst>
                <a:tab pos="354965" algn="l"/>
                <a:tab pos="355600" algn="l"/>
              </a:tabLst>
            </a:pPr>
            <a:r>
              <a:rPr sz="2200" spc="-65" dirty="0">
                <a:latin typeface="Arial"/>
                <a:cs typeface="Arial"/>
              </a:rPr>
              <a:t>Case </a:t>
            </a:r>
            <a:r>
              <a:rPr sz="2200" spc="-40" dirty="0">
                <a:latin typeface="Arial"/>
                <a:cs typeface="Arial"/>
              </a:rPr>
              <a:t>History </a:t>
            </a:r>
            <a:r>
              <a:rPr sz="2200" spc="-125" dirty="0">
                <a:latin typeface="Arial"/>
                <a:cs typeface="Arial"/>
              </a:rPr>
              <a:t>– </a:t>
            </a:r>
            <a:r>
              <a:rPr sz="2200" dirty="0">
                <a:latin typeface="Arial"/>
                <a:cs typeface="Arial"/>
              </a:rPr>
              <a:t>Mt</a:t>
            </a:r>
            <a:r>
              <a:rPr sz="2200" spc="210" dirty="0">
                <a:latin typeface="Arial"/>
                <a:cs typeface="Arial"/>
              </a:rPr>
              <a:t> </a:t>
            </a:r>
            <a:r>
              <a:rPr sz="2200" spc="-85" dirty="0">
                <a:latin typeface="Arial"/>
                <a:cs typeface="Arial"/>
              </a:rPr>
              <a:t>Isa</a:t>
            </a:r>
            <a:endParaRPr sz="22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45"/>
              </a:spcBef>
              <a:buFont typeface="Arial"/>
              <a:buChar char="•"/>
            </a:pPr>
            <a:endParaRPr sz="320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Char char="•"/>
              <a:tabLst>
                <a:tab pos="354965" algn="l"/>
                <a:tab pos="355600" algn="l"/>
              </a:tabLst>
            </a:pPr>
            <a:r>
              <a:rPr sz="2200" spc="-50" dirty="0">
                <a:latin typeface="Arial"/>
                <a:cs typeface="Arial"/>
              </a:rPr>
              <a:t>Effects </a:t>
            </a:r>
            <a:r>
              <a:rPr sz="2200" spc="-25" dirty="0">
                <a:latin typeface="Arial"/>
                <a:cs typeface="Arial"/>
              </a:rPr>
              <a:t>of </a:t>
            </a:r>
            <a:r>
              <a:rPr sz="2200" spc="-15" dirty="0">
                <a:latin typeface="Arial"/>
                <a:cs typeface="Arial"/>
              </a:rPr>
              <a:t>background</a:t>
            </a:r>
            <a:r>
              <a:rPr sz="2200" spc="80" dirty="0">
                <a:latin typeface="Arial"/>
                <a:cs typeface="Arial"/>
              </a:rPr>
              <a:t> </a:t>
            </a:r>
            <a:r>
              <a:rPr sz="2200" spc="-55" dirty="0">
                <a:latin typeface="Arial"/>
                <a:cs typeface="Arial"/>
              </a:rPr>
              <a:t>resistivity</a:t>
            </a:r>
            <a:endParaRPr sz="2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Effects </a:t>
            </a:r>
            <a:r>
              <a:rPr spc="-35" dirty="0"/>
              <a:t>of </a:t>
            </a:r>
            <a:r>
              <a:rPr spc="-25" dirty="0"/>
              <a:t>background</a:t>
            </a:r>
            <a:r>
              <a:rPr spc="105" dirty="0"/>
              <a:t> </a:t>
            </a:r>
            <a:r>
              <a:rPr spc="-85" dirty="0"/>
              <a:t>resistivity</a:t>
            </a:r>
          </a:p>
        </p:txBody>
      </p:sp>
      <p:sp>
        <p:nvSpPr>
          <p:cNvPr id="3" name="object 3"/>
          <p:cNvSpPr/>
          <p:nvPr/>
        </p:nvSpPr>
        <p:spPr>
          <a:xfrm>
            <a:off x="576925" y="194181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5075" y="1936078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936" y="4628913"/>
            <a:ext cx="3448812" cy="1385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85434" y="2079967"/>
            <a:ext cx="3441598" cy="1382941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60350" y="447894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438501" y="4473220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1268906" y="4473219"/>
            <a:ext cx="103404" cy="189572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1883232" y="4473219"/>
            <a:ext cx="103403" cy="189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1840090" y="2503881"/>
            <a:ext cx="342900" cy="76200"/>
          </a:xfrm>
          <a:custGeom>
            <a:avLst/>
            <a:gdLst/>
            <a:ahLst/>
            <a:cxnLst/>
            <a:rect l="l" t="t" r="r" b="b"/>
            <a:pathLst>
              <a:path w="342900" h="76200">
                <a:moveTo>
                  <a:pt x="75310" y="0"/>
                </a:moveTo>
                <a:lnTo>
                  <a:pt x="0" y="39839"/>
                </a:lnTo>
                <a:lnTo>
                  <a:pt x="77050" y="76187"/>
                </a:lnTo>
                <a:lnTo>
                  <a:pt x="76288" y="42862"/>
                </a:lnTo>
                <a:lnTo>
                  <a:pt x="342366" y="36753"/>
                </a:lnTo>
                <a:lnTo>
                  <a:pt x="342289" y="33337"/>
                </a:lnTo>
                <a:lnTo>
                  <a:pt x="76072" y="33337"/>
                </a:lnTo>
                <a:lnTo>
                  <a:pt x="75310" y="0"/>
                </a:lnTo>
                <a:close/>
              </a:path>
              <a:path w="342900" h="76200">
                <a:moveTo>
                  <a:pt x="342150" y="27228"/>
                </a:moveTo>
                <a:lnTo>
                  <a:pt x="76072" y="33337"/>
                </a:lnTo>
                <a:lnTo>
                  <a:pt x="342289" y="33337"/>
                </a:lnTo>
                <a:lnTo>
                  <a:pt x="342150" y="27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 txBox="1"/>
          <p:nvPr/>
        </p:nvSpPr>
        <p:spPr>
          <a:xfrm>
            <a:off x="459959" y="1488198"/>
            <a:ext cx="4074795" cy="11976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Arial"/>
                <a:cs typeface="Arial"/>
              </a:rPr>
              <a:t>Resistivity </a:t>
            </a:r>
            <a:r>
              <a:rPr sz="2000" spc="-30" dirty="0">
                <a:latin typeface="Arial"/>
                <a:cs typeface="Arial"/>
              </a:rPr>
              <a:t>models </a:t>
            </a:r>
            <a:r>
              <a:rPr sz="2000" spc="-60" dirty="0">
                <a:latin typeface="Arial"/>
                <a:cs typeface="Arial"/>
              </a:rPr>
              <a:t>(thin resistive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layer)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26034">
              <a:lnSpc>
                <a:spcPts val="2135"/>
              </a:lnSpc>
            </a:pPr>
            <a:r>
              <a:rPr sz="1800" spc="-5" dirty="0">
                <a:latin typeface="Arial"/>
                <a:cs typeface="Arial"/>
              </a:rPr>
              <a:t>500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 marL="17145" algn="ctr">
              <a:lnSpc>
                <a:spcPts val="2135"/>
              </a:lnSpc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14" name="object 1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71</a:t>
            </a:fld>
            <a:endParaRPr spc="-5" dirty="0"/>
          </a:p>
        </p:txBody>
      </p:sp>
      <p:sp>
        <p:nvSpPr>
          <p:cNvPr id="13" name="object 13"/>
          <p:cNvSpPr txBox="1"/>
          <p:nvPr/>
        </p:nvSpPr>
        <p:spPr>
          <a:xfrm>
            <a:off x="523929" y="3575570"/>
            <a:ext cx="3886835" cy="926465"/>
          </a:xfrm>
          <a:prstGeom prst="rect">
            <a:avLst/>
          </a:prstGeom>
        </p:spPr>
        <p:txBody>
          <a:bodyPr vert="horz" wrap="square" lIns="0" tIns="8572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675"/>
              </a:spcBef>
            </a:pPr>
            <a:r>
              <a:rPr sz="2000" spc="-45" dirty="0">
                <a:latin typeface="Arial"/>
                <a:cs typeface="Arial"/>
              </a:rPr>
              <a:t>Currents </a:t>
            </a:r>
            <a:r>
              <a:rPr sz="2000" spc="-30" dirty="0">
                <a:latin typeface="Arial"/>
                <a:cs typeface="Arial"/>
              </a:rPr>
              <a:t>and </a:t>
            </a:r>
            <a:r>
              <a:rPr sz="2000" spc="-50" dirty="0">
                <a:latin typeface="Arial"/>
                <a:cs typeface="Arial"/>
              </a:rPr>
              <a:t>measured </a:t>
            </a:r>
            <a:r>
              <a:rPr sz="2000" spc="-25" dirty="0">
                <a:latin typeface="Arial"/>
                <a:cs typeface="Arial"/>
              </a:rPr>
              <a:t>data at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MN</a:t>
            </a:r>
            <a:endParaRPr sz="2000">
              <a:latin typeface="Arial"/>
              <a:cs typeface="Arial"/>
            </a:endParaRPr>
          </a:p>
          <a:p>
            <a:pPr marR="1652270" algn="ctr">
              <a:lnSpc>
                <a:spcPct val="100000"/>
              </a:lnSpc>
              <a:spcBef>
                <a:spcPts val="465"/>
              </a:spcBef>
            </a:pP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430</a:t>
            </a:r>
            <a:r>
              <a:rPr sz="1600" spc="25" dirty="0">
                <a:latin typeface="Arial"/>
                <a:cs typeface="Arial"/>
              </a:rPr>
              <a:t> </a:t>
            </a:r>
            <a:r>
              <a:rPr sz="1600" spc="-185" dirty="0">
                <a:latin typeface="DejaVu Sans"/>
                <a:cs typeface="DejaVu Sans"/>
              </a:rPr>
              <a:t>Ωm</a:t>
            </a:r>
            <a:endParaRPr sz="1600">
              <a:latin typeface="DejaVu Sans"/>
              <a:cs typeface="DejaVu Sans"/>
            </a:endParaRPr>
          </a:p>
          <a:p>
            <a:pPr marR="1661160" algn="ctr">
              <a:lnSpc>
                <a:spcPct val="100000"/>
              </a:lnSpc>
              <a:spcBef>
                <a:spcPts val="290"/>
              </a:spcBef>
              <a:tabLst>
                <a:tab pos="633095" algn="l"/>
              </a:tabLst>
            </a:pPr>
            <a:r>
              <a:rPr sz="1200" spc="-15" dirty="0">
                <a:latin typeface="Arial"/>
                <a:cs typeface="Arial"/>
              </a:rPr>
              <a:t>M	</a:t>
            </a:r>
            <a:r>
              <a:rPr sz="1200" spc="-2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Effects </a:t>
            </a:r>
            <a:r>
              <a:rPr spc="-35" dirty="0"/>
              <a:t>of </a:t>
            </a:r>
            <a:r>
              <a:rPr spc="-25" dirty="0"/>
              <a:t>background</a:t>
            </a:r>
            <a:r>
              <a:rPr spc="105" dirty="0"/>
              <a:t> </a:t>
            </a:r>
            <a:r>
              <a:rPr spc="-85" dirty="0"/>
              <a:t>resistivity</a:t>
            </a:r>
          </a:p>
        </p:txBody>
      </p:sp>
      <p:sp>
        <p:nvSpPr>
          <p:cNvPr id="3" name="object 3"/>
          <p:cNvSpPr/>
          <p:nvPr/>
        </p:nvSpPr>
        <p:spPr>
          <a:xfrm>
            <a:off x="576925" y="194181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5075" y="1936078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901" y="4628913"/>
            <a:ext cx="2916110" cy="1385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69691" y="4662515"/>
            <a:ext cx="3266033" cy="1358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34" y="2079967"/>
            <a:ext cx="3441598" cy="13829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2978200" y="2090966"/>
            <a:ext cx="3260826" cy="1384363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3293211" y="1961065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171351" y="1955331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560350" y="447894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2438501" y="4473220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3281807" y="447894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5159946" y="4473220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268906" y="4473219"/>
            <a:ext cx="103404" cy="1895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1883232" y="4473219"/>
            <a:ext cx="103403" cy="1895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004081" y="4471771"/>
            <a:ext cx="103403" cy="1895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4618418" y="4471771"/>
            <a:ext cx="103403" cy="1895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1840090" y="2503881"/>
            <a:ext cx="342900" cy="76200"/>
          </a:xfrm>
          <a:custGeom>
            <a:avLst/>
            <a:gdLst/>
            <a:ahLst/>
            <a:cxnLst/>
            <a:rect l="l" t="t" r="r" b="b"/>
            <a:pathLst>
              <a:path w="342900" h="76200">
                <a:moveTo>
                  <a:pt x="75310" y="0"/>
                </a:moveTo>
                <a:lnTo>
                  <a:pt x="0" y="39839"/>
                </a:lnTo>
                <a:lnTo>
                  <a:pt x="77050" y="76187"/>
                </a:lnTo>
                <a:lnTo>
                  <a:pt x="76288" y="42862"/>
                </a:lnTo>
                <a:lnTo>
                  <a:pt x="342366" y="36753"/>
                </a:lnTo>
                <a:lnTo>
                  <a:pt x="342289" y="33337"/>
                </a:lnTo>
                <a:lnTo>
                  <a:pt x="76072" y="33337"/>
                </a:lnTo>
                <a:lnTo>
                  <a:pt x="75310" y="0"/>
                </a:lnTo>
                <a:close/>
              </a:path>
              <a:path w="342900" h="76200">
                <a:moveTo>
                  <a:pt x="342150" y="27228"/>
                </a:moveTo>
                <a:lnTo>
                  <a:pt x="76072" y="33337"/>
                </a:lnTo>
                <a:lnTo>
                  <a:pt x="342289" y="33337"/>
                </a:lnTo>
                <a:lnTo>
                  <a:pt x="342150" y="27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4816703" y="2352560"/>
            <a:ext cx="76200" cy="316230"/>
          </a:xfrm>
          <a:custGeom>
            <a:avLst/>
            <a:gdLst/>
            <a:ahLst/>
            <a:cxnLst/>
            <a:rect l="l" t="t" r="r" b="b"/>
            <a:pathLst>
              <a:path w="76200" h="316230">
                <a:moveTo>
                  <a:pt x="42839" y="76326"/>
                </a:moveTo>
                <a:lnTo>
                  <a:pt x="33299" y="76326"/>
                </a:lnTo>
                <a:lnTo>
                  <a:pt x="42964" y="315988"/>
                </a:lnTo>
                <a:lnTo>
                  <a:pt x="52476" y="315607"/>
                </a:lnTo>
                <a:lnTo>
                  <a:pt x="42839" y="76326"/>
                </a:lnTo>
                <a:close/>
              </a:path>
              <a:path w="76200" h="316230">
                <a:moveTo>
                  <a:pt x="35001" y="0"/>
                </a:moveTo>
                <a:lnTo>
                  <a:pt x="0" y="77673"/>
                </a:lnTo>
                <a:lnTo>
                  <a:pt x="33299" y="76326"/>
                </a:lnTo>
                <a:lnTo>
                  <a:pt x="42839" y="76326"/>
                </a:lnTo>
                <a:lnTo>
                  <a:pt x="42824" y="75946"/>
                </a:lnTo>
                <a:lnTo>
                  <a:pt x="76136" y="74612"/>
                </a:lnTo>
                <a:lnTo>
                  <a:pt x="3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 txBox="1"/>
          <p:nvPr/>
        </p:nvSpPr>
        <p:spPr>
          <a:xfrm>
            <a:off x="459959" y="1488198"/>
            <a:ext cx="4879340" cy="301371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96925" algn="ctr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Arial"/>
                <a:cs typeface="Arial"/>
              </a:rPr>
              <a:t>Resistivity </a:t>
            </a:r>
            <a:r>
              <a:rPr sz="2000" spc="-30" dirty="0">
                <a:latin typeface="Arial"/>
                <a:cs typeface="Arial"/>
              </a:rPr>
              <a:t>models </a:t>
            </a:r>
            <a:r>
              <a:rPr sz="2000" spc="-60" dirty="0">
                <a:latin typeface="Arial"/>
                <a:cs typeface="Arial"/>
              </a:rPr>
              <a:t>(thin resistive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layer)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26034">
              <a:lnSpc>
                <a:spcPts val="2135"/>
              </a:lnSpc>
            </a:pPr>
            <a:r>
              <a:rPr sz="1800" spc="-5" dirty="0">
                <a:latin typeface="Arial"/>
                <a:cs typeface="Arial"/>
              </a:rPr>
              <a:t>500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 marR="779145" algn="ctr">
              <a:lnSpc>
                <a:spcPts val="2135"/>
              </a:lnSpc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 marR="5080" algn="r">
              <a:lnSpc>
                <a:spcPct val="100000"/>
              </a:lnSpc>
              <a:spcBef>
                <a:spcPts val="55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r>
              <a:rPr sz="1800" spc="-7" baseline="25462" dirty="0">
                <a:latin typeface="Arial"/>
                <a:cs typeface="Arial"/>
              </a:rPr>
              <a:t>6</a:t>
            </a:r>
            <a:r>
              <a:rPr sz="1800" spc="-247" baseline="25462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R="856615" algn="ctr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latin typeface="Arial"/>
                <a:cs typeface="Arial"/>
              </a:rPr>
              <a:t>Currents </a:t>
            </a:r>
            <a:r>
              <a:rPr sz="2000" spc="-30" dirty="0">
                <a:latin typeface="Arial"/>
                <a:cs typeface="Arial"/>
              </a:rPr>
              <a:t>and </a:t>
            </a:r>
            <a:r>
              <a:rPr sz="2000" spc="-50" dirty="0">
                <a:latin typeface="Arial"/>
                <a:cs typeface="Arial"/>
              </a:rPr>
              <a:t>measured </a:t>
            </a:r>
            <a:r>
              <a:rPr sz="2000" spc="-25" dirty="0">
                <a:latin typeface="Arial"/>
                <a:cs typeface="Arial"/>
              </a:rPr>
              <a:t>data at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MN</a:t>
            </a:r>
            <a:endParaRPr sz="2000">
              <a:latin typeface="Arial"/>
              <a:cs typeface="Arial"/>
            </a:endParaRPr>
          </a:p>
          <a:p>
            <a:pPr marL="272415" algn="ctr">
              <a:lnSpc>
                <a:spcPct val="100000"/>
              </a:lnSpc>
              <a:spcBef>
                <a:spcPts val="459"/>
              </a:spcBef>
              <a:tabLst>
                <a:tab pos="2957195" algn="l"/>
              </a:tabLst>
            </a:pP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430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85" dirty="0">
                <a:latin typeface="DejaVu Sans"/>
                <a:cs typeface="DejaVu Sans"/>
              </a:rPr>
              <a:t>Ωm	</a:t>
            </a: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1652</a:t>
            </a:r>
            <a:r>
              <a:rPr sz="1600" spc="15" dirty="0">
                <a:latin typeface="Arial"/>
                <a:cs typeface="Arial"/>
              </a:rPr>
              <a:t> </a:t>
            </a:r>
            <a:r>
              <a:rPr sz="1600" spc="-185" dirty="0">
                <a:latin typeface="DejaVu Sans"/>
                <a:cs typeface="DejaVu Sans"/>
              </a:rPr>
              <a:t>Ωm</a:t>
            </a:r>
            <a:endParaRPr sz="1600">
              <a:latin typeface="DejaVu Sans"/>
              <a:cs typeface="DejaVu Sans"/>
            </a:endParaRPr>
          </a:p>
          <a:p>
            <a:pPr marL="201295" algn="ctr">
              <a:lnSpc>
                <a:spcPct val="100000"/>
              </a:lnSpc>
              <a:spcBef>
                <a:spcPts val="290"/>
              </a:spcBef>
              <a:tabLst>
                <a:tab pos="834390" algn="l"/>
                <a:tab pos="2936240" algn="l"/>
                <a:tab pos="3569335" algn="l"/>
              </a:tabLst>
            </a:pPr>
            <a:r>
              <a:rPr sz="1200" spc="-15" dirty="0">
                <a:latin typeface="Arial"/>
                <a:cs typeface="Arial"/>
              </a:rPr>
              <a:t>M	</a:t>
            </a:r>
            <a:r>
              <a:rPr sz="1200" spc="-25" dirty="0">
                <a:latin typeface="Arial"/>
                <a:cs typeface="Arial"/>
              </a:rPr>
              <a:t>N	</a:t>
            </a:r>
            <a:r>
              <a:rPr sz="1200" spc="-15" dirty="0">
                <a:latin typeface="Arial"/>
                <a:cs typeface="Arial"/>
              </a:rPr>
              <a:t>M	</a:t>
            </a:r>
            <a:r>
              <a:rPr sz="1200" spc="-2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72</a:t>
            </a:fld>
            <a:endParaRPr spc="-5" dirty="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Effects </a:t>
            </a:r>
            <a:r>
              <a:rPr spc="-35" dirty="0"/>
              <a:t>of </a:t>
            </a:r>
            <a:r>
              <a:rPr spc="-25" dirty="0"/>
              <a:t>background</a:t>
            </a:r>
            <a:r>
              <a:rPr spc="105" dirty="0"/>
              <a:t> </a:t>
            </a:r>
            <a:r>
              <a:rPr spc="-85" dirty="0"/>
              <a:t>resistivity</a:t>
            </a:r>
          </a:p>
        </p:txBody>
      </p:sp>
      <p:sp>
        <p:nvSpPr>
          <p:cNvPr id="3" name="object 3"/>
          <p:cNvSpPr/>
          <p:nvPr/>
        </p:nvSpPr>
        <p:spPr>
          <a:xfrm>
            <a:off x="576925" y="194181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5075" y="1936078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901" y="4628913"/>
            <a:ext cx="2916110" cy="1385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69691" y="4662515"/>
            <a:ext cx="2775242" cy="1358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5703036" y="4608174"/>
            <a:ext cx="3285337" cy="1406118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85434" y="2079967"/>
            <a:ext cx="3441598" cy="1382941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2978200" y="2090966"/>
            <a:ext cx="2736303" cy="1384363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682234" y="2062200"/>
            <a:ext cx="3251885" cy="1403223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3293211" y="1961065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171351" y="1955331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5978652" y="194181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7856791" y="1936078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560350" y="447894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2438501" y="4473220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3281807" y="447894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5159946" y="4473220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6029642" y="447894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/>
          <p:nvPr/>
        </p:nvSpPr>
        <p:spPr>
          <a:xfrm>
            <a:off x="7907781" y="4473220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1" name="object 21"/>
          <p:cNvSpPr/>
          <p:nvPr/>
        </p:nvSpPr>
        <p:spPr>
          <a:xfrm>
            <a:off x="1268906" y="4473219"/>
            <a:ext cx="103404" cy="1895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2" name="object 22"/>
          <p:cNvSpPr/>
          <p:nvPr/>
        </p:nvSpPr>
        <p:spPr>
          <a:xfrm>
            <a:off x="1883232" y="4473219"/>
            <a:ext cx="103403" cy="189572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4004081" y="4471771"/>
            <a:ext cx="103403" cy="1895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4618418" y="4471771"/>
            <a:ext cx="103403" cy="189572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6761353" y="4461662"/>
            <a:ext cx="103403" cy="1895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7375677" y="4461662"/>
            <a:ext cx="103403" cy="189572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graphicFrame>
        <p:nvGraphicFramePr>
          <p:cNvPr id="27" name="object 27"/>
          <p:cNvGraphicFramePr>
            <a:graphicFrameLocks noGrp="1"/>
          </p:cNvGraphicFramePr>
          <p:nvPr/>
        </p:nvGraphicFramePr>
        <p:xfrm>
          <a:off x="1036208" y="4032021"/>
          <a:ext cx="6728459" cy="457835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943100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76352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2021839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268605">
                <a:tc>
                  <a:txBody>
                    <a:bodyPr/>
                    <a:lstStyle/>
                    <a:p>
                      <a:pPr marR="733425" algn="ctr">
                        <a:lnSpc>
                          <a:spcPts val="1864"/>
                        </a:lnSpc>
                      </a:pPr>
                      <a:r>
                        <a:rPr sz="1600" spc="-50" dirty="0">
                          <a:latin typeface="DejaVu Sans"/>
                          <a:cs typeface="DejaVu Sans"/>
                        </a:rPr>
                        <a:t>ρ</a:t>
                      </a:r>
                      <a:r>
                        <a:rPr sz="1725" spc="-75" baseline="-16908" dirty="0">
                          <a:latin typeface="DejaVu Sans"/>
                          <a:cs typeface="DejaVu Sans"/>
                        </a:rPr>
                        <a:t>* 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430</a:t>
                      </a:r>
                      <a:r>
                        <a:rPr sz="1600" spc="-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85" dirty="0">
                          <a:latin typeface="DejaVu Sans"/>
                          <a:cs typeface="DejaVu Sans"/>
                        </a:rPr>
                        <a:t>Ωm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34290" algn="ctr">
                        <a:lnSpc>
                          <a:spcPts val="1864"/>
                        </a:lnSpc>
                      </a:pPr>
                      <a:r>
                        <a:rPr sz="1600" spc="-50" dirty="0">
                          <a:latin typeface="DejaVu Sans"/>
                          <a:cs typeface="DejaVu Sans"/>
                        </a:rPr>
                        <a:t>ρ</a:t>
                      </a:r>
                      <a:r>
                        <a:rPr sz="1725" spc="-75" baseline="-16908" dirty="0">
                          <a:latin typeface="DejaVu Sans"/>
                          <a:cs typeface="DejaVu Sans"/>
                        </a:rPr>
                        <a:t>* 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1652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85" dirty="0">
                          <a:latin typeface="DejaVu Sans"/>
                          <a:cs typeface="DejaVu Sans"/>
                        </a:rPr>
                        <a:t>Ωm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tc>
                  <a:txBody>
                    <a:bodyPr/>
                    <a:lstStyle/>
                    <a:p>
                      <a:pPr marL="709295" algn="ctr">
                        <a:lnSpc>
                          <a:spcPts val="1864"/>
                        </a:lnSpc>
                      </a:pPr>
                      <a:r>
                        <a:rPr sz="1600" spc="-50" dirty="0">
                          <a:latin typeface="DejaVu Sans"/>
                          <a:cs typeface="DejaVu Sans"/>
                        </a:rPr>
                        <a:t>ρ</a:t>
                      </a:r>
                      <a:r>
                        <a:rPr sz="1725" spc="-75" baseline="-16908" dirty="0">
                          <a:latin typeface="DejaVu Sans"/>
                          <a:cs typeface="DejaVu Sans"/>
                        </a:rPr>
                        <a:t>* </a:t>
                      </a:r>
                      <a:r>
                        <a:rPr sz="1600" spc="25" dirty="0">
                          <a:latin typeface="Arial"/>
                          <a:cs typeface="Arial"/>
                        </a:rPr>
                        <a:t>= </a:t>
                      </a:r>
                      <a:r>
                        <a:rPr sz="1600" spc="-5" dirty="0">
                          <a:latin typeface="Arial"/>
                          <a:cs typeface="Arial"/>
                        </a:rPr>
                        <a:t>1654</a:t>
                      </a:r>
                      <a:r>
                        <a:rPr sz="1600" spc="-30" dirty="0">
                          <a:latin typeface="Arial"/>
                          <a:cs typeface="Arial"/>
                        </a:rPr>
                        <a:t> </a:t>
                      </a:r>
                      <a:r>
                        <a:rPr sz="1600" spc="-185" dirty="0">
                          <a:latin typeface="DejaVu Sans"/>
                          <a:cs typeface="DejaVu Sans"/>
                        </a:rPr>
                        <a:t>Ωm</a:t>
                      </a:r>
                      <a:endParaRPr sz="1600">
                        <a:latin typeface="DejaVu Sans"/>
                        <a:cs typeface="DejaVu Sans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189230">
                <a:tc>
                  <a:txBody>
                    <a:bodyPr/>
                    <a:lstStyle/>
                    <a:p>
                      <a:pPr marR="742315" algn="ctr">
                        <a:lnSpc>
                          <a:spcPts val="1355"/>
                        </a:lnSpc>
                        <a:spcBef>
                          <a:spcPts val="35"/>
                        </a:spcBef>
                        <a:tabLst>
                          <a:tab pos="633095" algn="l"/>
                        </a:tabLst>
                      </a:pPr>
                      <a:r>
                        <a:rPr sz="1200" spc="-15" dirty="0">
                          <a:latin typeface="Arial"/>
                          <a:cs typeface="Arial"/>
                        </a:rPr>
                        <a:t>M	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4445" marB="0"/>
                </a:tc>
                <a:tc>
                  <a:txBody>
                    <a:bodyPr/>
                    <a:lstStyle/>
                    <a:p>
                      <a:pPr marL="13335" algn="ctr">
                        <a:lnSpc>
                          <a:spcPts val="1365"/>
                        </a:lnSpc>
                        <a:spcBef>
                          <a:spcPts val="25"/>
                        </a:spcBef>
                        <a:tabLst>
                          <a:tab pos="646430" algn="l"/>
                        </a:tabLst>
                      </a:pPr>
                      <a:r>
                        <a:rPr sz="1200" spc="-15" dirty="0">
                          <a:latin typeface="Arial"/>
                          <a:cs typeface="Arial"/>
                        </a:rPr>
                        <a:t>M	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3175" marB="0"/>
                </a:tc>
                <a:tc>
                  <a:txBody>
                    <a:bodyPr/>
                    <a:lstStyle/>
                    <a:p>
                      <a:pPr marL="742315" algn="ctr">
                        <a:lnSpc>
                          <a:spcPts val="1385"/>
                        </a:lnSpc>
                        <a:tabLst>
                          <a:tab pos="1375410" algn="l"/>
                        </a:tabLst>
                      </a:pPr>
                      <a:r>
                        <a:rPr sz="1200" spc="-15" dirty="0">
                          <a:latin typeface="Arial"/>
                          <a:cs typeface="Arial"/>
                        </a:rPr>
                        <a:t>M	</a:t>
                      </a:r>
                      <a:r>
                        <a:rPr sz="1200" spc="-25" dirty="0">
                          <a:latin typeface="Arial"/>
                          <a:cs typeface="Arial"/>
                        </a:rPr>
                        <a:t>N</a:t>
                      </a:r>
                      <a:endParaRPr sz="1200">
                        <a:latin typeface="Arial"/>
                        <a:cs typeface="Arial"/>
                      </a:endParaRPr>
                    </a:p>
                  </a:txBody>
                  <a:tcPr marL="0" marR="0" marT="0" marB="0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8" name="object 28"/>
          <p:cNvSpPr/>
          <p:nvPr/>
        </p:nvSpPr>
        <p:spPr>
          <a:xfrm>
            <a:off x="1840090" y="2503881"/>
            <a:ext cx="342900" cy="76200"/>
          </a:xfrm>
          <a:custGeom>
            <a:avLst/>
            <a:gdLst/>
            <a:ahLst/>
            <a:cxnLst/>
            <a:rect l="l" t="t" r="r" b="b"/>
            <a:pathLst>
              <a:path w="342900" h="76200">
                <a:moveTo>
                  <a:pt x="75310" y="0"/>
                </a:moveTo>
                <a:lnTo>
                  <a:pt x="0" y="39839"/>
                </a:lnTo>
                <a:lnTo>
                  <a:pt x="77050" y="76187"/>
                </a:lnTo>
                <a:lnTo>
                  <a:pt x="76288" y="42862"/>
                </a:lnTo>
                <a:lnTo>
                  <a:pt x="342366" y="36753"/>
                </a:lnTo>
                <a:lnTo>
                  <a:pt x="342289" y="33337"/>
                </a:lnTo>
                <a:lnTo>
                  <a:pt x="76072" y="33337"/>
                </a:lnTo>
                <a:lnTo>
                  <a:pt x="75310" y="0"/>
                </a:lnTo>
                <a:close/>
              </a:path>
              <a:path w="342900" h="76200">
                <a:moveTo>
                  <a:pt x="342150" y="27228"/>
                </a:moveTo>
                <a:lnTo>
                  <a:pt x="76072" y="33337"/>
                </a:lnTo>
                <a:lnTo>
                  <a:pt x="342289" y="33337"/>
                </a:lnTo>
                <a:lnTo>
                  <a:pt x="342150" y="27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4816703" y="2352560"/>
            <a:ext cx="76200" cy="316230"/>
          </a:xfrm>
          <a:custGeom>
            <a:avLst/>
            <a:gdLst/>
            <a:ahLst/>
            <a:cxnLst/>
            <a:rect l="l" t="t" r="r" b="b"/>
            <a:pathLst>
              <a:path w="76200" h="316230">
                <a:moveTo>
                  <a:pt x="42839" y="76326"/>
                </a:moveTo>
                <a:lnTo>
                  <a:pt x="33299" y="76326"/>
                </a:lnTo>
                <a:lnTo>
                  <a:pt x="42964" y="315988"/>
                </a:lnTo>
                <a:lnTo>
                  <a:pt x="52476" y="315607"/>
                </a:lnTo>
                <a:lnTo>
                  <a:pt x="42839" y="76326"/>
                </a:lnTo>
                <a:close/>
              </a:path>
              <a:path w="76200" h="316230">
                <a:moveTo>
                  <a:pt x="35001" y="0"/>
                </a:moveTo>
                <a:lnTo>
                  <a:pt x="0" y="77673"/>
                </a:lnTo>
                <a:lnTo>
                  <a:pt x="33299" y="76326"/>
                </a:lnTo>
                <a:lnTo>
                  <a:pt x="42839" y="76326"/>
                </a:lnTo>
                <a:lnTo>
                  <a:pt x="42824" y="75946"/>
                </a:lnTo>
                <a:lnTo>
                  <a:pt x="76136" y="74612"/>
                </a:lnTo>
                <a:lnTo>
                  <a:pt x="3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 txBox="1"/>
          <p:nvPr/>
        </p:nvSpPr>
        <p:spPr>
          <a:xfrm>
            <a:off x="459959" y="1488198"/>
            <a:ext cx="4879340" cy="249110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R="796925" algn="ctr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Arial"/>
                <a:cs typeface="Arial"/>
              </a:rPr>
              <a:t>Resistivity </a:t>
            </a:r>
            <a:r>
              <a:rPr sz="2000" spc="-30" dirty="0">
                <a:latin typeface="Arial"/>
                <a:cs typeface="Arial"/>
              </a:rPr>
              <a:t>models </a:t>
            </a:r>
            <a:r>
              <a:rPr sz="2000" spc="-60" dirty="0">
                <a:latin typeface="Arial"/>
                <a:cs typeface="Arial"/>
              </a:rPr>
              <a:t>(thin resistive</a:t>
            </a:r>
            <a:r>
              <a:rPr sz="2000" spc="114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layer)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26034">
              <a:lnSpc>
                <a:spcPts val="2135"/>
              </a:lnSpc>
            </a:pPr>
            <a:r>
              <a:rPr sz="1800" spc="-5" dirty="0">
                <a:latin typeface="Arial"/>
                <a:cs typeface="Arial"/>
              </a:rPr>
              <a:t>500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 marR="779145" algn="ctr">
              <a:lnSpc>
                <a:spcPts val="2135"/>
              </a:lnSpc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 marR="5080" algn="r">
              <a:lnSpc>
                <a:spcPct val="100000"/>
              </a:lnSpc>
              <a:spcBef>
                <a:spcPts val="55"/>
              </a:spcBef>
            </a:pPr>
            <a:r>
              <a:rPr sz="1800" spc="-5" dirty="0">
                <a:latin typeface="Arial"/>
                <a:cs typeface="Arial"/>
              </a:rPr>
              <a:t>10</a:t>
            </a:r>
            <a:r>
              <a:rPr sz="1800" spc="-7" baseline="25462" dirty="0">
                <a:latin typeface="Arial"/>
                <a:cs typeface="Arial"/>
              </a:rPr>
              <a:t>6</a:t>
            </a:r>
            <a:r>
              <a:rPr sz="1800" spc="-247" baseline="25462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>
              <a:lnSpc>
                <a:spcPct val="100000"/>
              </a:lnSpc>
            </a:pPr>
            <a:endParaRPr sz="2100">
              <a:latin typeface="Times New Roman"/>
              <a:cs typeface="Times New Roman"/>
            </a:endParaRPr>
          </a:p>
          <a:p>
            <a:pPr>
              <a:lnSpc>
                <a:spcPct val="100000"/>
              </a:lnSpc>
              <a:spcBef>
                <a:spcPts val="50"/>
              </a:spcBef>
            </a:pPr>
            <a:endParaRPr sz="2700">
              <a:latin typeface="Times New Roman"/>
              <a:cs typeface="Times New Roman"/>
            </a:endParaRPr>
          </a:p>
          <a:p>
            <a:pPr marR="856615" algn="ctr">
              <a:lnSpc>
                <a:spcPct val="100000"/>
              </a:lnSpc>
              <a:spcBef>
                <a:spcPts val="5"/>
              </a:spcBef>
            </a:pPr>
            <a:r>
              <a:rPr sz="2000" spc="-45" dirty="0">
                <a:latin typeface="Arial"/>
                <a:cs typeface="Arial"/>
              </a:rPr>
              <a:t>Currents </a:t>
            </a:r>
            <a:r>
              <a:rPr sz="2000" spc="-30" dirty="0">
                <a:latin typeface="Arial"/>
                <a:cs typeface="Arial"/>
              </a:rPr>
              <a:t>and </a:t>
            </a:r>
            <a:r>
              <a:rPr sz="2000" spc="-50" dirty="0">
                <a:latin typeface="Arial"/>
                <a:cs typeface="Arial"/>
              </a:rPr>
              <a:t>measured </a:t>
            </a:r>
            <a:r>
              <a:rPr sz="2000" spc="-25" dirty="0">
                <a:latin typeface="Arial"/>
                <a:cs typeface="Arial"/>
              </a:rPr>
              <a:t>data at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MN</a:t>
            </a:r>
            <a:endParaRPr sz="2000">
              <a:latin typeface="Arial"/>
              <a:cs typeface="Arial"/>
            </a:endParaRPr>
          </a:p>
        </p:txBody>
      </p:sp>
      <p:sp>
        <p:nvSpPr>
          <p:cNvPr id="31" name="object 31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73</a:t>
            </a:fld>
            <a:endParaRPr spc="-5" dirty="0"/>
          </a:p>
        </p:txBody>
      </p:sp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1628482" y="319849"/>
            <a:ext cx="5887720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80" dirty="0"/>
              <a:t>Effects </a:t>
            </a:r>
            <a:r>
              <a:rPr spc="-35" dirty="0"/>
              <a:t>of </a:t>
            </a:r>
            <a:r>
              <a:rPr spc="-25" dirty="0"/>
              <a:t>background</a:t>
            </a:r>
            <a:r>
              <a:rPr spc="105" dirty="0"/>
              <a:t> </a:t>
            </a:r>
            <a:r>
              <a:rPr spc="-85" dirty="0"/>
              <a:t>resistivity</a:t>
            </a:r>
          </a:p>
        </p:txBody>
      </p:sp>
      <p:sp>
        <p:nvSpPr>
          <p:cNvPr id="3" name="object 3"/>
          <p:cNvSpPr/>
          <p:nvPr/>
        </p:nvSpPr>
        <p:spPr>
          <a:xfrm>
            <a:off x="576925" y="194181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2455075" y="1936078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8901" y="4628913"/>
            <a:ext cx="2916110" cy="1385379"/>
          </a:xfrm>
          <a:prstGeom prst="rect">
            <a:avLst/>
          </a:prstGeom>
          <a:blipFill>
            <a:blip r:embed="rId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/>
          <p:nvPr/>
        </p:nvSpPr>
        <p:spPr>
          <a:xfrm>
            <a:off x="2969691" y="4662515"/>
            <a:ext cx="2775242" cy="1358772"/>
          </a:xfrm>
          <a:prstGeom prst="rect">
            <a:avLst/>
          </a:prstGeom>
          <a:blipFill>
            <a:blip r:embed="rId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7" name="object 7"/>
          <p:cNvSpPr/>
          <p:nvPr/>
        </p:nvSpPr>
        <p:spPr>
          <a:xfrm>
            <a:off x="85434" y="2079967"/>
            <a:ext cx="3441598" cy="1382941"/>
          </a:xfrm>
          <a:prstGeom prst="rect">
            <a:avLst/>
          </a:prstGeom>
          <a:blipFill>
            <a:blip r:embed="rId6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3293211" y="1961065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/>
          <p:nvPr/>
        </p:nvSpPr>
        <p:spPr>
          <a:xfrm>
            <a:off x="5171351" y="1955331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0" name="object 10"/>
          <p:cNvSpPr/>
          <p:nvPr/>
        </p:nvSpPr>
        <p:spPr>
          <a:xfrm>
            <a:off x="5978652" y="194181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1" name="object 11"/>
          <p:cNvSpPr/>
          <p:nvPr/>
        </p:nvSpPr>
        <p:spPr>
          <a:xfrm>
            <a:off x="7856791" y="1936078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2" name="object 12"/>
          <p:cNvSpPr/>
          <p:nvPr/>
        </p:nvSpPr>
        <p:spPr>
          <a:xfrm>
            <a:off x="560350" y="447894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3" name="object 13"/>
          <p:cNvSpPr/>
          <p:nvPr/>
        </p:nvSpPr>
        <p:spPr>
          <a:xfrm>
            <a:off x="2438501" y="4473220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4" name="object 14"/>
          <p:cNvSpPr/>
          <p:nvPr/>
        </p:nvSpPr>
        <p:spPr>
          <a:xfrm>
            <a:off x="1268906" y="4473219"/>
            <a:ext cx="103404" cy="189572"/>
          </a:xfrm>
          <a:prstGeom prst="rect">
            <a:avLst/>
          </a:prstGeom>
          <a:blipFill>
            <a:blip r:embed="rId7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5" name="object 15"/>
          <p:cNvSpPr/>
          <p:nvPr/>
        </p:nvSpPr>
        <p:spPr>
          <a:xfrm>
            <a:off x="1883232" y="4473219"/>
            <a:ext cx="103403" cy="189572"/>
          </a:xfrm>
          <a:prstGeom prst="rect">
            <a:avLst/>
          </a:prstGeom>
          <a:blipFill>
            <a:blip r:embed="rId8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6" name="object 16"/>
          <p:cNvSpPr/>
          <p:nvPr/>
        </p:nvSpPr>
        <p:spPr>
          <a:xfrm>
            <a:off x="4004081" y="4471771"/>
            <a:ext cx="103403" cy="1895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7" name="object 17"/>
          <p:cNvSpPr/>
          <p:nvPr/>
        </p:nvSpPr>
        <p:spPr>
          <a:xfrm>
            <a:off x="4618418" y="4471771"/>
            <a:ext cx="103403" cy="189572"/>
          </a:xfrm>
          <a:prstGeom prst="rect">
            <a:avLst/>
          </a:prstGeom>
          <a:blipFill>
            <a:blip r:embed="rId9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8" name="object 18"/>
          <p:cNvSpPr/>
          <p:nvPr/>
        </p:nvSpPr>
        <p:spPr>
          <a:xfrm>
            <a:off x="6761353" y="4461662"/>
            <a:ext cx="103403" cy="1895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19" name="object 19"/>
          <p:cNvSpPr/>
          <p:nvPr/>
        </p:nvSpPr>
        <p:spPr>
          <a:xfrm>
            <a:off x="7375677" y="4461662"/>
            <a:ext cx="103403" cy="189572"/>
          </a:xfrm>
          <a:prstGeom prst="rect">
            <a:avLst/>
          </a:prstGeom>
          <a:blipFill>
            <a:blip r:embed="rId10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0" name="object 20"/>
          <p:cNvSpPr txBox="1"/>
          <p:nvPr/>
        </p:nvSpPr>
        <p:spPr>
          <a:xfrm>
            <a:off x="6571970" y="4005122"/>
            <a:ext cx="1050925" cy="485140"/>
          </a:xfrm>
          <a:prstGeom prst="rect">
            <a:avLst/>
          </a:prstGeom>
        </p:spPr>
        <p:txBody>
          <a:bodyPr vert="horz" wrap="square" lIns="0" tIns="31115" rIns="0" bIns="0" rtlCol="0">
            <a:spAutoFit/>
          </a:bodyPr>
          <a:lstStyle/>
          <a:p>
            <a:pPr algn="ctr">
              <a:lnSpc>
                <a:spcPct val="100000"/>
              </a:lnSpc>
              <a:spcBef>
                <a:spcPts val="245"/>
              </a:spcBef>
            </a:pP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47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85" dirty="0">
                <a:latin typeface="DejaVu Sans"/>
                <a:cs typeface="DejaVu Sans"/>
              </a:rPr>
              <a:t>Ωm</a:t>
            </a:r>
            <a:endParaRPr sz="1600">
              <a:latin typeface="DejaVu Sans"/>
              <a:cs typeface="DejaVu Sans"/>
            </a:endParaRPr>
          </a:p>
          <a:p>
            <a:pPr marL="55244" algn="ctr">
              <a:lnSpc>
                <a:spcPct val="100000"/>
              </a:lnSpc>
              <a:spcBef>
                <a:spcPts val="110"/>
              </a:spcBef>
              <a:tabLst>
                <a:tab pos="688340" algn="l"/>
              </a:tabLst>
            </a:pPr>
            <a:r>
              <a:rPr sz="1200" spc="-15" dirty="0">
                <a:latin typeface="Arial"/>
                <a:cs typeface="Arial"/>
              </a:rPr>
              <a:t>M	</a:t>
            </a:r>
            <a:r>
              <a:rPr sz="1200" spc="-2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1" name="object 21"/>
          <p:cNvSpPr txBox="1"/>
          <p:nvPr/>
        </p:nvSpPr>
        <p:spPr>
          <a:xfrm>
            <a:off x="523929" y="3561632"/>
            <a:ext cx="4368800" cy="939800"/>
          </a:xfrm>
          <a:prstGeom prst="rect">
            <a:avLst/>
          </a:prstGeom>
        </p:spPr>
        <p:txBody>
          <a:bodyPr vert="horz" wrap="square" lIns="0" tIns="99695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785"/>
              </a:spcBef>
            </a:pPr>
            <a:r>
              <a:rPr sz="2000" spc="-45" dirty="0">
                <a:latin typeface="Arial"/>
                <a:cs typeface="Arial"/>
              </a:rPr>
              <a:t>Currents </a:t>
            </a:r>
            <a:r>
              <a:rPr sz="2000" spc="-30" dirty="0">
                <a:latin typeface="Arial"/>
                <a:cs typeface="Arial"/>
              </a:rPr>
              <a:t>and </a:t>
            </a:r>
            <a:r>
              <a:rPr sz="2000" spc="-50" dirty="0">
                <a:latin typeface="Arial"/>
                <a:cs typeface="Arial"/>
              </a:rPr>
              <a:t>measured </a:t>
            </a:r>
            <a:r>
              <a:rPr sz="2000" spc="-25" dirty="0">
                <a:latin typeface="Arial"/>
                <a:cs typeface="Arial"/>
              </a:rPr>
              <a:t>data at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40" dirty="0">
                <a:latin typeface="Arial"/>
                <a:cs typeface="Arial"/>
              </a:rPr>
              <a:t>MN</a:t>
            </a:r>
            <a:endParaRPr sz="2000">
              <a:latin typeface="Arial"/>
              <a:cs typeface="Arial"/>
            </a:endParaRPr>
          </a:p>
          <a:p>
            <a:pPr marL="520065" algn="ctr">
              <a:lnSpc>
                <a:spcPct val="100000"/>
              </a:lnSpc>
              <a:spcBef>
                <a:spcPts val="550"/>
              </a:spcBef>
              <a:tabLst>
                <a:tab pos="3317240" algn="l"/>
              </a:tabLst>
            </a:pP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</a:t>
            </a:r>
            <a:r>
              <a:rPr sz="1600" spc="70" dirty="0">
                <a:latin typeface="Arial"/>
                <a:cs typeface="Arial"/>
              </a:rPr>
              <a:t> </a:t>
            </a:r>
            <a:r>
              <a:rPr sz="1600" spc="-5" dirty="0">
                <a:latin typeface="Arial"/>
                <a:cs typeface="Arial"/>
              </a:rPr>
              <a:t>430</a:t>
            </a:r>
            <a:r>
              <a:rPr sz="1600" spc="5" dirty="0">
                <a:latin typeface="Arial"/>
                <a:cs typeface="Arial"/>
              </a:rPr>
              <a:t> </a:t>
            </a:r>
            <a:r>
              <a:rPr sz="1600" spc="-185" dirty="0">
                <a:latin typeface="DejaVu Sans"/>
                <a:cs typeface="DejaVu Sans"/>
              </a:rPr>
              <a:t>Ωm	</a:t>
            </a:r>
            <a:r>
              <a:rPr sz="1600" spc="-50" dirty="0">
                <a:latin typeface="DejaVu Sans"/>
                <a:cs typeface="DejaVu Sans"/>
              </a:rPr>
              <a:t>ρ</a:t>
            </a:r>
            <a:r>
              <a:rPr sz="1725" spc="-75" baseline="-16908" dirty="0">
                <a:latin typeface="DejaVu Sans"/>
                <a:cs typeface="DejaVu Sans"/>
              </a:rPr>
              <a:t>* </a:t>
            </a:r>
            <a:r>
              <a:rPr sz="1600" spc="25" dirty="0">
                <a:latin typeface="Arial"/>
                <a:cs typeface="Arial"/>
              </a:rPr>
              <a:t>= </a:t>
            </a:r>
            <a:r>
              <a:rPr sz="1600" spc="-5" dirty="0">
                <a:latin typeface="Arial"/>
                <a:cs typeface="Arial"/>
              </a:rPr>
              <a:t>47</a:t>
            </a:r>
            <a:r>
              <a:rPr sz="1600" spc="-35" dirty="0">
                <a:latin typeface="Arial"/>
                <a:cs typeface="Arial"/>
              </a:rPr>
              <a:t> </a:t>
            </a:r>
            <a:r>
              <a:rPr sz="1600" spc="-185" dirty="0">
                <a:latin typeface="DejaVu Sans"/>
                <a:cs typeface="DejaVu Sans"/>
              </a:rPr>
              <a:t>Ωm</a:t>
            </a:r>
            <a:endParaRPr sz="1600">
              <a:latin typeface="DejaVu Sans"/>
              <a:cs typeface="DejaVu Sans"/>
            </a:endParaRPr>
          </a:p>
          <a:p>
            <a:pPr marL="583565" algn="ctr">
              <a:lnSpc>
                <a:spcPct val="100000"/>
              </a:lnSpc>
              <a:spcBef>
                <a:spcPts val="204"/>
              </a:spcBef>
              <a:tabLst>
                <a:tab pos="1216660" algn="l"/>
                <a:tab pos="3318510" algn="l"/>
                <a:tab pos="3952240" algn="l"/>
              </a:tabLst>
            </a:pPr>
            <a:r>
              <a:rPr sz="1200" spc="-15" dirty="0">
                <a:latin typeface="Arial"/>
                <a:cs typeface="Arial"/>
              </a:rPr>
              <a:t>M	</a:t>
            </a:r>
            <a:r>
              <a:rPr sz="1200" spc="-25" dirty="0">
                <a:latin typeface="Arial"/>
                <a:cs typeface="Arial"/>
              </a:rPr>
              <a:t>N	</a:t>
            </a:r>
            <a:r>
              <a:rPr sz="1200" spc="-15" dirty="0">
                <a:latin typeface="Arial"/>
                <a:cs typeface="Arial"/>
              </a:rPr>
              <a:t>M	</a:t>
            </a:r>
            <a:r>
              <a:rPr sz="1200" spc="-25" dirty="0">
                <a:latin typeface="Arial"/>
                <a:cs typeface="Arial"/>
              </a:rPr>
              <a:t>N</a:t>
            </a:r>
            <a:endParaRPr sz="1200">
              <a:latin typeface="Arial"/>
              <a:cs typeface="Arial"/>
            </a:endParaRPr>
          </a:p>
        </p:txBody>
      </p:sp>
      <p:sp>
        <p:nvSpPr>
          <p:cNvPr id="22" name="object 22"/>
          <p:cNvSpPr/>
          <p:nvPr/>
        </p:nvSpPr>
        <p:spPr>
          <a:xfrm>
            <a:off x="2987827" y="2083498"/>
            <a:ext cx="3254032" cy="1390980"/>
          </a:xfrm>
          <a:prstGeom prst="rect">
            <a:avLst/>
          </a:prstGeom>
          <a:blipFill>
            <a:blip r:embed="rId11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3" name="object 23"/>
          <p:cNvSpPr/>
          <p:nvPr/>
        </p:nvSpPr>
        <p:spPr>
          <a:xfrm>
            <a:off x="5652122" y="2105609"/>
            <a:ext cx="3293186" cy="1363344"/>
          </a:xfrm>
          <a:prstGeom prst="rect">
            <a:avLst/>
          </a:prstGeom>
          <a:blipFill>
            <a:blip r:embed="rId1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4" name="object 24"/>
          <p:cNvSpPr/>
          <p:nvPr/>
        </p:nvSpPr>
        <p:spPr>
          <a:xfrm>
            <a:off x="2962287" y="4634406"/>
            <a:ext cx="2761843" cy="1385836"/>
          </a:xfrm>
          <a:prstGeom prst="rect">
            <a:avLst/>
          </a:prstGeom>
          <a:blipFill>
            <a:blip r:embed="rId1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5" name="object 25"/>
          <p:cNvSpPr/>
          <p:nvPr/>
        </p:nvSpPr>
        <p:spPr>
          <a:xfrm>
            <a:off x="5724131" y="4625672"/>
            <a:ext cx="3262541" cy="1410411"/>
          </a:xfrm>
          <a:prstGeom prst="rect">
            <a:avLst/>
          </a:prstGeom>
          <a:blipFill>
            <a:blip r:embed="rId14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6" name="object 26"/>
          <p:cNvSpPr/>
          <p:nvPr/>
        </p:nvSpPr>
        <p:spPr>
          <a:xfrm>
            <a:off x="4816703" y="2352560"/>
            <a:ext cx="76200" cy="316230"/>
          </a:xfrm>
          <a:custGeom>
            <a:avLst/>
            <a:gdLst/>
            <a:ahLst/>
            <a:cxnLst/>
            <a:rect l="l" t="t" r="r" b="b"/>
            <a:pathLst>
              <a:path w="76200" h="316230">
                <a:moveTo>
                  <a:pt x="42839" y="76326"/>
                </a:moveTo>
                <a:lnTo>
                  <a:pt x="33299" y="76326"/>
                </a:lnTo>
                <a:lnTo>
                  <a:pt x="42964" y="315988"/>
                </a:lnTo>
                <a:lnTo>
                  <a:pt x="52476" y="315607"/>
                </a:lnTo>
                <a:lnTo>
                  <a:pt x="42839" y="76326"/>
                </a:lnTo>
                <a:close/>
              </a:path>
              <a:path w="76200" h="316230">
                <a:moveTo>
                  <a:pt x="35001" y="0"/>
                </a:moveTo>
                <a:lnTo>
                  <a:pt x="0" y="77673"/>
                </a:lnTo>
                <a:lnTo>
                  <a:pt x="33299" y="76326"/>
                </a:lnTo>
                <a:lnTo>
                  <a:pt x="42839" y="76326"/>
                </a:lnTo>
                <a:lnTo>
                  <a:pt x="42824" y="75946"/>
                </a:lnTo>
                <a:lnTo>
                  <a:pt x="76136" y="74612"/>
                </a:lnTo>
                <a:lnTo>
                  <a:pt x="35001" y="0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7" name="object 27"/>
          <p:cNvSpPr txBox="1"/>
          <p:nvPr/>
        </p:nvSpPr>
        <p:spPr>
          <a:xfrm>
            <a:off x="459959" y="1488198"/>
            <a:ext cx="4668520" cy="1478915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2000" spc="-55" dirty="0">
                <a:latin typeface="Arial"/>
                <a:cs typeface="Arial"/>
              </a:rPr>
              <a:t>Resistivity </a:t>
            </a:r>
            <a:r>
              <a:rPr sz="2000" spc="-30" dirty="0">
                <a:latin typeface="Arial"/>
                <a:cs typeface="Arial"/>
              </a:rPr>
              <a:t>models </a:t>
            </a:r>
            <a:r>
              <a:rPr sz="2000" spc="-60" dirty="0">
                <a:latin typeface="Arial"/>
                <a:cs typeface="Arial"/>
              </a:rPr>
              <a:t>(thin </a:t>
            </a:r>
            <a:r>
              <a:rPr sz="2000" spc="-20" dirty="0">
                <a:latin typeface="Arial"/>
                <a:cs typeface="Arial"/>
              </a:rPr>
              <a:t>conductive</a:t>
            </a:r>
            <a:r>
              <a:rPr sz="2000" spc="105" dirty="0">
                <a:latin typeface="Arial"/>
                <a:cs typeface="Arial"/>
              </a:rPr>
              <a:t> </a:t>
            </a:r>
            <a:r>
              <a:rPr sz="2000" spc="-90" dirty="0">
                <a:latin typeface="Arial"/>
                <a:cs typeface="Arial"/>
              </a:rPr>
              <a:t>layer)</a:t>
            </a:r>
            <a:endParaRPr sz="2000">
              <a:latin typeface="Arial"/>
              <a:cs typeface="Arial"/>
            </a:endParaRPr>
          </a:p>
          <a:p>
            <a:pPr>
              <a:lnSpc>
                <a:spcPct val="100000"/>
              </a:lnSpc>
              <a:spcBef>
                <a:spcPts val="30"/>
              </a:spcBef>
            </a:pPr>
            <a:endParaRPr sz="2200">
              <a:latin typeface="Times New Roman"/>
              <a:cs typeface="Times New Roman"/>
            </a:endParaRPr>
          </a:p>
          <a:p>
            <a:pPr marL="26034">
              <a:lnSpc>
                <a:spcPts val="2135"/>
              </a:lnSpc>
            </a:pPr>
            <a:r>
              <a:rPr sz="1800" spc="-5" dirty="0">
                <a:latin typeface="Arial"/>
                <a:cs typeface="Arial"/>
              </a:rPr>
              <a:t>500</a:t>
            </a:r>
            <a:r>
              <a:rPr sz="1800" spc="-1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 marR="568325" algn="ctr">
              <a:lnSpc>
                <a:spcPts val="2135"/>
              </a:lnSpc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spc="-11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  <a:p>
            <a:pPr marR="5080" algn="r">
              <a:lnSpc>
                <a:spcPct val="100000"/>
              </a:lnSpc>
              <a:spcBef>
                <a:spcPts val="55"/>
              </a:spcBef>
            </a:pPr>
            <a:r>
              <a:rPr sz="1800" spc="-5" dirty="0">
                <a:latin typeface="Arial"/>
                <a:cs typeface="Arial"/>
              </a:rPr>
              <a:t>1</a:t>
            </a:r>
            <a:r>
              <a:rPr sz="1800" spc="-200" dirty="0">
                <a:latin typeface="Arial"/>
                <a:cs typeface="Arial"/>
              </a:rPr>
              <a:t> </a:t>
            </a:r>
            <a:r>
              <a:rPr sz="1800" spc="-204" dirty="0">
                <a:latin typeface="DejaVu Sans"/>
                <a:cs typeface="DejaVu Sans"/>
              </a:rPr>
              <a:t>Ωm</a:t>
            </a:r>
            <a:endParaRPr sz="1800">
              <a:latin typeface="DejaVu Sans"/>
              <a:cs typeface="DejaVu Sans"/>
            </a:endParaRPr>
          </a:p>
        </p:txBody>
      </p:sp>
      <p:sp>
        <p:nvSpPr>
          <p:cNvPr id="28" name="object 28"/>
          <p:cNvSpPr/>
          <p:nvPr/>
        </p:nvSpPr>
        <p:spPr>
          <a:xfrm>
            <a:off x="1840090" y="2503881"/>
            <a:ext cx="342900" cy="76200"/>
          </a:xfrm>
          <a:custGeom>
            <a:avLst/>
            <a:gdLst/>
            <a:ahLst/>
            <a:cxnLst/>
            <a:rect l="l" t="t" r="r" b="b"/>
            <a:pathLst>
              <a:path w="342900" h="76200">
                <a:moveTo>
                  <a:pt x="75310" y="0"/>
                </a:moveTo>
                <a:lnTo>
                  <a:pt x="0" y="39839"/>
                </a:lnTo>
                <a:lnTo>
                  <a:pt x="77050" y="76187"/>
                </a:lnTo>
                <a:lnTo>
                  <a:pt x="76288" y="42862"/>
                </a:lnTo>
                <a:lnTo>
                  <a:pt x="342366" y="36753"/>
                </a:lnTo>
                <a:lnTo>
                  <a:pt x="342289" y="33337"/>
                </a:lnTo>
                <a:lnTo>
                  <a:pt x="76072" y="33337"/>
                </a:lnTo>
                <a:lnTo>
                  <a:pt x="75310" y="0"/>
                </a:lnTo>
                <a:close/>
              </a:path>
              <a:path w="342900" h="76200">
                <a:moveTo>
                  <a:pt x="342150" y="27228"/>
                </a:moveTo>
                <a:lnTo>
                  <a:pt x="76072" y="33337"/>
                </a:lnTo>
                <a:lnTo>
                  <a:pt x="342289" y="33337"/>
                </a:lnTo>
                <a:lnTo>
                  <a:pt x="342150" y="27228"/>
                </a:lnTo>
                <a:close/>
              </a:path>
            </a:pathLst>
          </a:custGeom>
          <a:solidFill>
            <a:srgbClr val="000000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29" name="object 29"/>
          <p:cNvSpPr/>
          <p:nvPr/>
        </p:nvSpPr>
        <p:spPr>
          <a:xfrm>
            <a:off x="3281807" y="447894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0" name="object 30"/>
          <p:cNvSpPr/>
          <p:nvPr/>
        </p:nvSpPr>
        <p:spPr>
          <a:xfrm>
            <a:off x="5159946" y="4473220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1" name="object 31"/>
          <p:cNvSpPr/>
          <p:nvPr/>
        </p:nvSpPr>
        <p:spPr>
          <a:xfrm>
            <a:off x="6029642" y="4478942"/>
            <a:ext cx="265333" cy="160304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2" name="object 32"/>
          <p:cNvSpPr/>
          <p:nvPr/>
        </p:nvSpPr>
        <p:spPr>
          <a:xfrm>
            <a:off x="7907781" y="4473220"/>
            <a:ext cx="264745" cy="173455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3" name="object 33"/>
          <p:cNvSpPr/>
          <p:nvPr/>
        </p:nvSpPr>
        <p:spPr>
          <a:xfrm>
            <a:off x="6728053" y="2387062"/>
            <a:ext cx="616017" cy="433137"/>
          </a:xfrm>
          <a:prstGeom prst="rect">
            <a:avLst/>
          </a:prstGeom>
          <a:blipFill>
            <a:blip r:embed="rId15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34" name="object 34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74</a:t>
            </a:fld>
            <a:endParaRPr spc="-5" dirty="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452812" y="319849"/>
            <a:ext cx="2239645" cy="5435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pc="-90" dirty="0"/>
              <a:t>End </a:t>
            </a:r>
            <a:r>
              <a:rPr spc="-35" dirty="0"/>
              <a:t>of</a:t>
            </a:r>
            <a:r>
              <a:rPr spc="10" dirty="0"/>
              <a:t> </a:t>
            </a:r>
            <a:r>
              <a:rPr spc="-135" dirty="0"/>
              <a:t>DCR</a:t>
            </a:r>
          </a:p>
        </p:txBody>
      </p:sp>
      <p:sp>
        <p:nvSpPr>
          <p:cNvPr id="3" name="object 3"/>
          <p:cNvSpPr/>
          <p:nvPr/>
        </p:nvSpPr>
        <p:spPr>
          <a:xfrm>
            <a:off x="71849" y="2801380"/>
            <a:ext cx="8954844" cy="119211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4" name="object 4"/>
          <p:cNvSpPr/>
          <p:nvPr/>
        </p:nvSpPr>
        <p:spPr>
          <a:xfrm>
            <a:off x="3829367" y="3927665"/>
            <a:ext cx="76200" cy="629920"/>
          </a:xfrm>
          <a:custGeom>
            <a:avLst/>
            <a:gdLst/>
            <a:ahLst/>
            <a:cxnLst/>
            <a:rect l="l" t="t" r="r" b="b"/>
            <a:pathLst>
              <a:path w="76200" h="629920">
                <a:moveTo>
                  <a:pt x="50800" y="76200"/>
                </a:moveTo>
                <a:lnTo>
                  <a:pt x="25400" y="76200"/>
                </a:lnTo>
                <a:lnTo>
                  <a:pt x="25400" y="629348"/>
                </a:lnTo>
                <a:lnTo>
                  <a:pt x="50800" y="629348"/>
                </a:lnTo>
                <a:lnTo>
                  <a:pt x="50800" y="76200"/>
                </a:lnTo>
                <a:close/>
              </a:path>
              <a:path w="76200" h="629920">
                <a:moveTo>
                  <a:pt x="38100" y="0"/>
                </a:moveTo>
                <a:lnTo>
                  <a:pt x="0" y="76200"/>
                </a:lnTo>
                <a:lnTo>
                  <a:pt x="76200" y="76200"/>
                </a:lnTo>
                <a:lnTo>
                  <a:pt x="38100" y="0"/>
                </a:lnTo>
                <a:close/>
              </a:path>
            </a:pathLst>
          </a:custGeom>
          <a:solidFill>
            <a:srgbClr val="595959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 txBox="1"/>
          <p:nvPr/>
        </p:nvSpPr>
        <p:spPr>
          <a:xfrm>
            <a:off x="3012592" y="4650600"/>
            <a:ext cx="1710055" cy="23876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400" spc="-20" dirty="0">
                <a:solidFill>
                  <a:srgbClr val="595959"/>
                </a:solidFill>
                <a:latin typeface="Arial"/>
                <a:cs typeface="Arial"/>
              </a:rPr>
              <a:t>Lunch: </a:t>
            </a:r>
            <a:r>
              <a:rPr sz="1400" spc="-55" dirty="0">
                <a:solidFill>
                  <a:srgbClr val="595959"/>
                </a:solidFill>
                <a:latin typeface="Arial"/>
                <a:cs typeface="Arial"/>
              </a:rPr>
              <a:t>Play </a:t>
            </a:r>
            <a:r>
              <a:rPr sz="1400" spc="-10" dirty="0">
                <a:solidFill>
                  <a:srgbClr val="595959"/>
                </a:solidFill>
                <a:latin typeface="Arial"/>
                <a:cs typeface="Arial"/>
              </a:rPr>
              <a:t>with</a:t>
            </a:r>
            <a:r>
              <a:rPr sz="1400" spc="15" dirty="0">
                <a:solidFill>
                  <a:srgbClr val="595959"/>
                </a:solidFill>
                <a:latin typeface="Arial"/>
                <a:cs typeface="Arial"/>
              </a:rPr>
              <a:t> </a:t>
            </a:r>
            <a:r>
              <a:rPr sz="1400" spc="-15" dirty="0">
                <a:solidFill>
                  <a:srgbClr val="595959"/>
                </a:solidFill>
                <a:latin typeface="Arial"/>
                <a:cs typeface="Arial"/>
              </a:rPr>
              <a:t>apps</a:t>
            </a:r>
            <a:endParaRPr sz="1400">
              <a:latin typeface="Arial"/>
              <a:cs typeface="Arial"/>
            </a:endParaRPr>
          </a:p>
        </p:txBody>
      </p:sp>
      <p:sp>
        <p:nvSpPr>
          <p:cNvPr id="6" name="object 6"/>
          <p:cNvSpPr txBox="1"/>
          <p:nvPr/>
        </p:nvSpPr>
        <p:spPr>
          <a:xfrm>
            <a:off x="1816011" y="1874405"/>
            <a:ext cx="798830" cy="29972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1800" spc="-30" dirty="0">
                <a:latin typeface="Arial"/>
                <a:cs typeface="Arial"/>
              </a:rPr>
              <a:t>Next</a:t>
            </a:r>
            <a:r>
              <a:rPr sz="1800" spc="-70" dirty="0">
                <a:latin typeface="Arial"/>
                <a:cs typeface="Arial"/>
              </a:rPr>
              <a:t> </a:t>
            </a:r>
            <a:r>
              <a:rPr sz="1800" spc="-10" dirty="0">
                <a:latin typeface="Arial"/>
                <a:cs typeface="Arial"/>
              </a:rPr>
              <a:t>up</a:t>
            </a:r>
            <a:endParaRPr sz="1800">
              <a:latin typeface="Arial"/>
              <a:cs typeface="Arial"/>
            </a:endParaRPr>
          </a:p>
        </p:txBody>
      </p:sp>
      <p:sp>
        <p:nvSpPr>
          <p:cNvPr id="7" name="object 7"/>
          <p:cNvSpPr/>
          <p:nvPr/>
        </p:nvSpPr>
        <p:spPr>
          <a:xfrm>
            <a:off x="2130336" y="2218499"/>
            <a:ext cx="171450" cy="499745"/>
          </a:xfrm>
          <a:custGeom>
            <a:avLst/>
            <a:gdLst/>
            <a:ahLst/>
            <a:cxnLst/>
            <a:rect l="l" t="t" r="r" b="b"/>
            <a:pathLst>
              <a:path w="171450" h="499744">
                <a:moveTo>
                  <a:pt x="171450" y="327850"/>
                </a:moveTo>
                <a:lnTo>
                  <a:pt x="0" y="327850"/>
                </a:lnTo>
                <a:lnTo>
                  <a:pt x="85725" y="499300"/>
                </a:lnTo>
                <a:lnTo>
                  <a:pt x="171450" y="327850"/>
                </a:lnTo>
                <a:close/>
              </a:path>
              <a:path w="171450" h="499744">
                <a:moveTo>
                  <a:pt x="114300" y="0"/>
                </a:moveTo>
                <a:lnTo>
                  <a:pt x="57150" y="0"/>
                </a:lnTo>
                <a:lnTo>
                  <a:pt x="57150" y="327850"/>
                </a:lnTo>
                <a:lnTo>
                  <a:pt x="114300" y="327850"/>
                </a:lnTo>
                <a:lnTo>
                  <a:pt x="114300" y="0"/>
                </a:lnTo>
                <a:close/>
              </a:path>
            </a:pathLst>
          </a:custGeom>
          <a:solidFill>
            <a:srgbClr val="4F81BD"/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8" name="object 8"/>
          <p:cNvSpPr/>
          <p:nvPr/>
        </p:nvSpPr>
        <p:spPr>
          <a:xfrm>
            <a:off x="0" y="2218499"/>
            <a:ext cx="1676400" cy="2338705"/>
          </a:xfrm>
          <a:custGeom>
            <a:avLst/>
            <a:gdLst/>
            <a:ahLst/>
            <a:cxnLst/>
            <a:rect l="l" t="t" r="r" b="b"/>
            <a:pathLst>
              <a:path w="1676400" h="2338704">
                <a:moveTo>
                  <a:pt x="0" y="2338514"/>
                </a:moveTo>
                <a:lnTo>
                  <a:pt x="1676400" y="2338514"/>
                </a:lnTo>
                <a:lnTo>
                  <a:pt x="1676400" y="0"/>
                </a:lnTo>
                <a:lnTo>
                  <a:pt x="0" y="0"/>
                </a:lnTo>
                <a:lnTo>
                  <a:pt x="0" y="2338514"/>
                </a:lnTo>
                <a:close/>
              </a:path>
            </a:pathLst>
          </a:custGeom>
          <a:solidFill>
            <a:srgbClr val="FFFFFF">
              <a:alpha val="39999"/>
            </a:srgbClr>
          </a:solid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9" name="object 9"/>
          <p:cNvSpPr txBox="1">
            <a:spLocks noGrp="1"/>
          </p:cNvSpPr>
          <p:nvPr>
            <p:ph type="sldNum" sz="quarter" idx="7"/>
          </p:nvPr>
        </p:nvSpPr>
        <p:spPr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pc="-5" dirty="0"/>
              <a:t>75</a:t>
            </a:fld>
            <a:endParaRPr spc="-5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300" y="335090"/>
            <a:ext cx="30721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/>
              <a:t>Basic</a:t>
            </a:r>
            <a:r>
              <a:rPr sz="3200" spc="-80" dirty="0"/>
              <a:t> </a:t>
            </a:r>
            <a:r>
              <a:rPr sz="3200" spc="-70" dirty="0"/>
              <a:t>Experiment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959326"/>
            <a:ext cx="4472305" cy="33242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45" dirty="0">
                <a:latin typeface="Arial"/>
                <a:cs typeface="Arial"/>
              </a:rPr>
              <a:t>Target:</a:t>
            </a:r>
            <a:endParaRPr sz="2000">
              <a:latin typeface="Arial"/>
              <a:cs typeface="Arial"/>
            </a:endParaRPr>
          </a:p>
          <a:p>
            <a:pPr marL="755650" marR="35814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70" dirty="0">
                <a:latin typeface="Arial"/>
                <a:cs typeface="Arial"/>
              </a:rPr>
              <a:t>Ore </a:t>
            </a:r>
            <a:r>
              <a:rPr sz="1800" spc="-35" dirty="0">
                <a:latin typeface="Arial"/>
                <a:cs typeface="Arial"/>
              </a:rPr>
              <a:t>body. </a:t>
            </a:r>
            <a:r>
              <a:rPr sz="1800" spc="-50" dirty="0">
                <a:latin typeface="Arial"/>
                <a:cs typeface="Arial"/>
              </a:rPr>
              <a:t>Mineralized </a:t>
            </a:r>
            <a:r>
              <a:rPr sz="1800" spc="-45" dirty="0">
                <a:latin typeface="Arial"/>
                <a:cs typeface="Arial"/>
              </a:rPr>
              <a:t>regions </a:t>
            </a:r>
            <a:r>
              <a:rPr sz="1800" spc="-55" dirty="0">
                <a:latin typeface="Arial"/>
                <a:cs typeface="Arial"/>
              </a:rPr>
              <a:t>less  resistive </a:t>
            </a:r>
            <a:r>
              <a:rPr sz="1800" spc="-30" dirty="0">
                <a:latin typeface="Arial"/>
                <a:cs typeface="Arial"/>
              </a:rPr>
              <a:t>than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Setup: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Arial"/>
                <a:cs typeface="Arial"/>
              </a:rPr>
              <a:t>Tx: </a:t>
            </a:r>
            <a:r>
              <a:rPr sz="1800" spc="-40" dirty="0">
                <a:latin typeface="Arial"/>
                <a:cs typeface="Arial"/>
              </a:rPr>
              <a:t>Current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electrodes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7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Arial"/>
                <a:cs typeface="Arial"/>
              </a:rPr>
              <a:t>Rx: </a:t>
            </a:r>
            <a:r>
              <a:rPr sz="1800" spc="-35" dirty="0">
                <a:latin typeface="Arial"/>
                <a:cs typeface="Arial"/>
              </a:rPr>
              <a:t>Potential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electrodes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Currents: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60" dirty="0">
                <a:latin typeface="Arial"/>
                <a:cs typeface="Arial"/>
              </a:rPr>
              <a:t>Preferentially </a:t>
            </a:r>
            <a:r>
              <a:rPr sz="1800" spc="-20" dirty="0">
                <a:latin typeface="Arial"/>
                <a:cs typeface="Arial"/>
              </a:rPr>
              <a:t>flow </a:t>
            </a:r>
            <a:r>
              <a:rPr sz="1800" spc="-25" dirty="0">
                <a:latin typeface="Arial"/>
                <a:cs typeface="Arial"/>
              </a:rPr>
              <a:t>through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conductors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6559" y="780262"/>
            <a:ext cx="1920240" cy="1567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35016" y="2392673"/>
            <a:ext cx="3299383" cy="4281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84552" y="6435547"/>
            <a:ext cx="13589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8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object 2"/>
          <p:cNvSpPr txBox="1">
            <a:spLocks noGrp="1"/>
          </p:cNvSpPr>
          <p:nvPr>
            <p:ph type="title"/>
          </p:nvPr>
        </p:nvSpPr>
        <p:spPr>
          <a:xfrm>
            <a:off x="3035300" y="335090"/>
            <a:ext cx="3072130" cy="513080"/>
          </a:xfrm>
          <a:prstGeom prst="rect">
            <a:avLst/>
          </a:prstGeom>
        </p:spPr>
        <p:txBody>
          <a:bodyPr vert="horz" wrap="square" lIns="0" tIns="12700" rIns="0" bIns="0" rtlCol="0">
            <a:spAutoFit/>
          </a:bodyPr>
          <a:lstStyle/>
          <a:p>
            <a:pPr marL="12700">
              <a:lnSpc>
                <a:spcPct val="100000"/>
              </a:lnSpc>
              <a:spcBef>
                <a:spcPts val="100"/>
              </a:spcBef>
            </a:pPr>
            <a:r>
              <a:rPr sz="3200" spc="-50" dirty="0"/>
              <a:t>Basic</a:t>
            </a:r>
            <a:r>
              <a:rPr sz="3200" spc="-80" dirty="0"/>
              <a:t> </a:t>
            </a:r>
            <a:r>
              <a:rPr sz="3200" spc="-70" dirty="0"/>
              <a:t>Experiment</a:t>
            </a:r>
            <a:endParaRPr sz="3200"/>
          </a:p>
        </p:txBody>
      </p:sp>
      <p:sp>
        <p:nvSpPr>
          <p:cNvPr id="3" name="object 3"/>
          <p:cNvSpPr txBox="1"/>
          <p:nvPr/>
        </p:nvSpPr>
        <p:spPr>
          <a:xfrm>
            <a:off x="535940" y="959326"/>
            <a:ext cx="4472305" cy="4327525"/>
          </a:xfrm>
          <a:prstGeom prst="rect">
            <a:avLst/>
          </a:prstGeom>
        </p:spPr>
        <p:txBody>
          <a:bodyPr vert="horz" wrap="square" lIns="0" tIns="69215" rIns="0" bIns="0" rtlCol="0">
            <a:spAutoFit/>
          </a:bodyPr>
          <a:lstStyle/>
          <a:p>
            <a:pPr marL="355600" indent="-342900">
              <a:lnSpc>
                <a:spcPct val="100000"/>
              </a:lnSpc>
              <a:spcBef>
                <a:spcPts val="54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45" dirty="0">
                <a:latin typeface="Arial"/>
                <a:cs typeface="Arial"/>
              </a:rPr>
              <a:t>Target:</a:t>
            </a:r>
            <a:endParaRPr sz="2000">
              <a:latin typeface="Arial"/>
              <a:cs typeface="Arial"/>
            </a:endParaRPr>
          </a:p>
          <a:p>
            <a:pPr marL="755650" marR="35814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70" dirty="0">
                <a:latin typeface="Arial"/>
                <a:cs typeface="Arial"/>
              </a:rPr>
              <a:t>Ore </a:t>
            </a:r>
            <a:r>
              <a:rPr sz="1800" spc="-35" dirty="0">
                <a:latin typeface="Arial"/>
                <a:cs typeface="Arial"/>
              </a:rPr>
              <a:t>body. </a:t>
            </a:r>
            <a:r>
              <a:rPr sz="1800" spc="-50" dirty="0">
                <a:latin typeface="Arial"/>
                <a:cs typeface="Arial"/>
              </a:rPr>
              <a:t>Mineralized </a:t>
            </a:r>
            <a:r>
              <a:rPr sz="1800" spc="-45" dirty="0">
                <a:latin typeface="Arial"/>
                <a:cs typeface="Arial"/>
              </a:rPr>
              <a:t>regions </a:t>
            </a:r>
            <a:r>
              <a:rPr sz="1800" spc="-55" dirty="0">
                <a:latin typeface="Arial"/>
                <a:cs typeface="Arial"/>
              </a:rPr>
              <a:t>less  resistive </a:t>
            </a:r>
            <a:r>
              <a:rPr sz="1800" spc="-30" dirty="0">
                <a:latin typeface="Arial"/>
                <a:cs typeface="Arial"/>
              </a:rPr>
              <a:t>than</a:t>
            </a:r>
            <a:r>
              <a:rPr sz="1800" spc="40" dirty="0">
                <a:latin typeface="Arial"/>
                <a:cs typeface="Arial"/>
              </a:rPr>
              <a:t> </a:t>
            </a:r>
            <a:r>
              <a:rPr sz="1800" spc="-15" dirty="0">
                <a:latin typeface="Arial"/>
                <a:cs typeface="Arial"/>
              </a:rPr>
              <a:t>host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10"/>
              </a:spcBef>
              <a:buFont typeface="Arial"/>
              <a:buChar char="–"/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Setup: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3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Arial"/>
                <a:cs typeface="Arial"/>
              </a:rPr>
              <a:t>Tx: </a:t>
            </a:r>
            <a:r>
              <a:rPr sz="1800" spc="-40" dirty="0">
                <a:latin typeface="Arial"/>
                <a:cs typeface="Arial"/>
              </a:rPr>
              <a:t>Current</a:t>
            </a:r>
            <a:r>
              <a:rPr sz="1800" spc="4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electrodes</a:t>
            </a:r>
            <a:endParaRPr sz="18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375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50" dirty="0">
                <a:latin typeface="Arial"/>
                <a:cs typeface="Arial"/>
              </a:rPr>
              <a:t>Rx: </a:t>
            </a:r>
            <a:r>
              <a:rPr sz="1800" spc="-35" dirty="0">
                <a:latin typeface="Arial"/>
                <a:cs typeface="Arial"/>
              </a:rPr>
              <a:t>Potential</a:t>
            </a:r>
            <a:r>
              <a:rPr sz="1800" spc="35" dirty="0">
                <a:latin typeface="Arial"/>
                <a:cs typeface="Arial"/>
              </a:rPr>
              <a:t> </a:t>
            </a:r>
            <a:r>
              <a:rPr sz="1800" spc="-30" dirty="0">
                <a:latin typeface="Arial"/>
                <a:cs typeface="Arial"/>
              </a:rPr>
              <a:t>electrodes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40"/>
              </a:spcBef>
              <a:buFont typeface="Arial"/>
              <a:buChar char="–"/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Currents: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60" dirty="0">
                <a:latin typeface="Arial"/>
                <a:cs typeface="Arial"/>
              </a:rPr>
              <a:t>Preferentially </a:t>
            </a:r>
            <a:r>
              <a:rPr sz="1800" spc="-20" dirty="0">
                <a:latin typeface="Arial"/>
                <a:cs typeface="Arial"/>
              </a:rPr>
              <a:t>flow </a:t>
            </a:r>
            <a:r>
              <a:rPr sz="1800" spc="-25" dirty="0">
                <a:latin typeface="Arial"/>
                <a:cs typeface="Arial"/>
              </a:rPr>
              <a:t>through</a:t>
            </a:r>
            <a:r>
              <a:rPr sz="1800" spc="95" dirty="0">
                <a:latin typeface="Arial"/>
                <a:cs typeface="Arial"/>
              </a:rPr>
              <a:t> </a:t>
            </a:r>
            <a:r>
              <a:rPr sz="1800" spc="-5" dirty="0">
                <a:latin typeface="Arial"/>
                <a:cs typeface="Arial"/>
              </a:rPr>
              <a:t>conductors</a:t>
            </a:r>
            <a:endParaRPr sz="1800">
              <a:latin typeface="Arial"/>
              <a:cs typeface="Arial"/>
            </a:endParaRPr>
          </a:p>
          <a:p>
            <a:pPr lvl="1">
              <a:lnSpc>
                <a:spcPct val="100000"/>
              </a:lnSpc>
              <a:spcBef>
                <a:spcPts val="5"/>
              </a:spcBef>
              <a:buFont typeface="Arial"/>
              <a:buChar char="–"/>
            </a:pPr>
            <a:endParaRPr sz="2550">
              <a:latin typeface="Times New Roman"/>
              <a:cs typeface="Times New Roman"/>
            </a:endParaRPr>
          </a:p>
          <a:p>
            <a:pPr marL="355600" indent="-342900">
              <a:lnSpc>
                <a:spcPct val="100000"/>
              </a:lnSpc>
              <a:spcBef>
                <a:spcPts val="5"/>
              </a:spcBef>
              <a:buFont typeface="Arial"/>
              <a:buChar char="•"/>
              <a:tabLst>
                <a:tab pos="354965" algn="l"/>
                <a:tab pos="355600" algn="l"/>
              </a:tabLst>
            </a:pPr>
            <a:r>
              <a:rPr sz="2000" b="1" spc="-20" dirty="0">
                <a:latin typeface="Arial"/>
                <a:cs typeface="Arial"/>
              </a:rPr>
              <a:t>Charges:</a:t>
            </a:r>
            <a:endParaRPr sz="2000">
              <a:latin typeface="Arial"/>
              <a:cs typeface="Arial"/>
            </a:endParaRPr>
          </a:p>
          <a:p>
            <a:pPr marL="755650" lvl="1" indent="-285750">
              <a:lnSpc>
                <a:spcPct val="100000"/>
              </a:lnSpc>
              <a:spcBef>
                <a:spcPts val="400"/>
              </a:spcBef>
              <a:buChar char="–"/>
              <a:tabLst>
                <a:tab pos="755015" algn="l"/>
                <a:tab pos="755650" algn="l"/>
              </a:tabLst>
            </a:pPr>
            <a:r>
              <a:rPr sz="1800" spc="-30" dirty="0">
                <a:latin typeface="Arial"/>
                <a:cs typeface="Arial"/>
              </a:rPr>
              <a:t>Build </a:t>
            </a:r>
            <a:r>
              <a:rPr sz="1800" spc="-5" dirty="0">
                <a:latin typeface="Arial"/>
                <a:cs typeface="Arial"/>
              </a:rPr>
              <a:t>up </a:t>
            </a:r>
            <a:r>
              <a:rPr sz="1800" spc="-20" dirty="0">
                <a:latin typeface="Arial"/>
                <a:cs typeface="Arial"/>
              </a:rPr>
              <a:t>at</a:t>
            </a:r>
            <a:r>
              <a:rPr sz="1800" spc="30" dirty="0">
                <a:latin typeface="Arial"/>
                <a:cs typeface="Arial"/>
              </a:rPr>
              <a:t> </a:t>
            </a:r>
            <a:r>
              <a:rPr sz="1800" spc="-40" dirty="0">
                <a:latin typeface="Arial"/>
                <a:cs typeface="Arial"/>
              </a:rPr>
              <a:t>interfaces</a:t>
            </a:r>
            <a:endParaRPr sz="1800">
              <a:latin typeface="Arial"/>
              <a:cs typeface="Arial"/>
            </a:endParaRPr>
          </a:p>
        </p:txBody>
      </p:sp>
      <p:sp>
        <p:nvSpPr>
          <p:cNvPr id="4" name="object 4"/>
          <p:cNvSpPr/>
          <p:nvPr/>
        </p:nvSpPr>
        <p:spPr>
          <a:xfrm>
            <a:off x="6766559" y="780262"/>
            <a:ext cx="1920240" cy="1567167"/>
          </a:xfrm>
          <a:prstGeom prst="rect">
            <a:avLst/>
          </a:prstGeom>
          <a:blipFill>
            <a:blip r:embed="rId2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5" name="object 5"/>
          <p:cNvSpPr/>
          <p:nvPr/>
        </p:nvSpPr>
        <p:spPr>
          <a:xfrm>
            <a:off x="5235016" y="2392673"/>
            <a:ext cx="3299383" cy="4281868"/>
          </a:xfrm>
          <a:prstGeom prst="rect">
            <a:avLst/>
          </a:prstGeom>
          <a:blipFill>
            <a:blip r:embed="rId3" cstate="print"/>
            <a:stretch>
              <a:fillRect/>
            </a:stretch>
          </a:blipFill>
        </p:spPr>
        <p:txBody>
          <a:bodyPr wrap="square" lIns="0" tIns="0" rIns="0" bIns="0" rtlCol="0"/>
          <a:lstStyle/>
          <a:p>
            <a:endParaRPr/>
          </a:p>
        </p:txBody>
      </p:sp>
      <p:sp>
        <p:nvSpPr>
          <p:cNvPr id="6" name="object 6"/>
          <p:cNvSpPr txBox="1"/>
          <p:nvPr/>
        </p:nvSpPr>
        <p:spPr>
          <a:xfrm>
            <a:off x="8484552" y="6435547"/>
            <a:ext cx="135890" cy="205740"/>
          </a:xfrm>
          <a:prstGeom prst="rect">
            <a:avLst/>
          </a:prstGeom>
        </p:spPr>
        <p:txBody>
          <a:bodyPr vert="horz" wrap="square" lIns="0" tIns="7620" rIns="0" bIns="0" rtlCol="0">
            <a:spAutoFit/>
          </a:bodyPr>
          <a:lstStyle/>
          <a:p>
            <a:pPr marL="25400">
              <a:lnSpc>
                <a:spcPct val="100000"/>
              </a:lnSpc>
              <a:spcBef>
                <a:spcPts val="60"/>
              </a:spcBef>
            </a:pPr>
            <a:fld id="{81D60167-4931-47E6-BA6A-407CBD079E47}" type="slidenum">
              <a:rPr sz="1200" spc="-5" dirty="0">
                <a:solidFill>
                  <a:srgbClr val="898989"/>
                </a:solidFill>
                <a:latin typeface="Arial"/>
                <a:cs typeface="Arial"/>
              </a:rPr>
              <a:t>9</a:t>
            </a:fld>
            <a:endParaRPr sz="1200">
              <a:latin typeface="Arial"/>
              <a:cs typeface="Arial"/>
            </a:endParaRPr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179</TotalTime>
  <Words>2117</Words>
  <Application>Microsoft Office PowerPoint</Application>
  <PresentationFormat>Apresentação na tela (4:3)</PresentationFormat>
  <Paragraphs>705</Paragraphs>
  <Slides>75</Slides>
  <Notes>1</Notes>
  <HiddenSlides>0</HiddenSlides>
  <MMClips>0</MMClips>
  <ScaleCrop>false</ScaleCrop>
  <HeadingPairs>
    <vt:vector size="6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75</vt:i4>
      </vt:variant>
    </vt:vector>
  </HeadingPairs>
  <TitlesOfParts>
    <vt:vector size="86" baseType="lpstr">
      <vt:lpstr>Arial</vt:lpstr>
      <vt:lpstr>Calibri</vt:lpstr>
      <vt:lpstr>Cambria Math</vt:lpstr>
      <vt:lpstr>DejaVu Sans</vt:lpstr>
      <vt:lpstr>DejaVu Serif</vt:lpstr>
      <vt:lpstr>Symbol</vt:lpstr>
      <vt:lpstr>Times New Roman</vt:lpstr>
      <vt:lpstr>Trebuchet MS</vt:lpstr>
      <vt:lpstr>Verdana</vt:lpstr>
      <vt:lpstr>Wingdings</vt:lpstr>
      <vt:lpstr>Office Theme</vt:lpstr>
      <vt:lpstr>Eletrorresistividade (DC Resistivity)</vt:lpstr>
      <vt:lpstr>DC Resistivity Survey</vt:lpstr>
      <vt:lpstr>Motivation</vt:lpstr>
      <vt:lpstr>Electrical conductivity</vt:lpstr>
      <vt:lpstr>Outline</vt:lpstr>
      <vt:lpstr>Basic Experiment</vt:lpstr>
      <vt:lpstr>Basic Experiment</vt:lpstr>
      <vt:lpstr>Basic Experiment</vt:lpstr>
      <vt:lpstr>Basic Experiment</vt:lpstr>
      <vt:lpstr>Basic Experiment</vt:lpstr>
      <vt:lpstr>How do we obtain resistivity?</vt:lpstr>
      <vt:lpstr>Steady State Maxwell equations</vt:lpstr>
      <vt:lpstr>Currents and potentials: halfspace</vt:lpstr>
      <vt:lpstr>Currents and potentials: 4-electrode array</vt:lpstr>
      <vt:lpstr>Currents and Apparent Resistivity</vt:lpstr>
      <vt:lpstr>DC App</vt:lpstr>
      <vt:lpstr>Soundings and Arrays</vt:lpstr>
      <vt:lpstr>Soundings</vt:lpstr>
      <vt:lpstr>Soundings</vt:lpstr>
      <vt:lpstr>Soundings</vt:lpstr>
      <vt:lpstr>Summary: soundings</vt:lpstr>
      <vt:lpstr>Inversion</vt:lpstr>
      <vt:lpstr>DCR for a confined body</vt:lpstr>
      <vt:lpstr>Currents, charges, and potentials</vt:lpstr>
      <vt:lpstr>Measurements of DC data: gradient array</vt:lpstr>
      <vt:lpstr>Measurements of DC data: gradient array</vt:lpstr>
      <vt:lpstr>Measurements of DC data: gradient array</vt:lpstr>
      <vt:lpstr>Profiling</vt:lpstr>
      <vt:lpstr>Summary: Soundings and Profiles</vt:lpstr>
      <vt:lpstr>Basic Survey Setups</vt:lpstr>
      <vt:lpstr>DC resistivity data</vt:lpstr>
      <vt:lpstr>Apresentação do PowerPoint</vt:lpstr>
      <vt:lpstr>Example pseudosections</vt:lpstr>
      <vt:lpstr>Example pseudosections</vt:lpstr>
      <vt:lpstr>Inversion</vt:lpstr>
      <vt:lpstr>Example 1: buried prism</vt:lpstr>
      <vt:lpstr>Example 2: prism with geologic noise</vt:lpstr>
      <vt:lpstr>Example 3: UBC-GIF model</vt:lpstr>
      <vt:lpstr>The world is 3D</vt:lpstr>
      <vt:lpstr>Sensitivity</vt:lpstr>
      <vt:lpstr>Sensitivity Function</vt:lpstr>
      <vt:lpstr>Exciting the target</vt:lpstr>
      <vt:lpstr>Measurements</vt:lpstr>
      <vt:lpstr>Coupling</vt:lpstr>
      <vt:lpstr>Conductive vs. Resistive Target</vt:lpstr>
      <vt:lpstr>Summary: Sensitivity</vt:lpstr>
      <vt:lpstr>Survey Design: Questions</vt:lpstr>
      <vt:lpstr>Survey Design: in general</vt:lpstr>
      <vt:lpstr>Outline</vt:lpstr>
      <vt:lpstr>Mt. Isa</vt:lpstr>
      <vt:lpstr>Setup</vt:lpstr>
      <vt:lpstr>Properties</vt:lpstr>
      <vt:lpstr>Survey and Data</vt:lpstr>
      <vt:lpstr>Survey and Data</vt:lpstr>
      <vt:lpstr>Processing and interpretation</vt:lpstr>
      <vt:lpstr>Synthesis</vt:lpstr>
      <vt:lpstr>Apresentação do PowerPoint</vt:lpstr>
      <vt:lpstr>Physics of streaming potential</vt:lpstr>
      <vt:lpstr>Physics of streaming potential</vt:lpstr>
      <vt:lpstr>Physics of streaming potential</vt:lpstr>
      <vt:lpstr>Setup</vt:lpstr>
      <vt:lpstr>Properties</vt:lpstr>
      <vt:lpstr>Survey</vt:lpstr>
      <vt:lpstr>Data</vt:lpstr>
      <vt:lpstr>Processing</vt:lpstr>
      <vt:lpstr>Processing</vt:lpstr>
      <vt:lpstr>Processing and inversion</vt:lpstr>
      <vt:lpstr>Processing and interpretation</vt:lpstr>
      <vt:lpstr>Interpretation and Synthesis</vt:lpstr>
      <vt:lpstr>Outline</vt:lpstr>
      <vt:lpstr>Effects of background resistivity</vt:lpstr>
      <vt:lpstr>Effects of background resistivity</vt:lpstr>
      <vt:lpstr>Effects of background resistivity</vt:lpstr>
      <vt:lpstr>Effects of background resistivity</vt:lpstr>
      <vt:lpstr>End of DCR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DC Resistivity</dc:title>
  <dc:creator>leonardo miquelutti</dc:creator>
  <cp:lastModifiedBy>leonardo miquelutti</cp:lastModifiedBy>
  <cp:revision>3</cp:revision>
  <dcterms:created xsi:type="dcterms:W3CDTF">2018-09-10T09:18:13Z</dcterms:created>
  <dcterms:modified xsi:type="dcterms:W3CDTF">2018-09-10T13:04:49Z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LastSaved">
    <vt:filetime>2018-09-10T00:00:00Z</vt:filetime>
  </property>
</Properties>
</file>